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4"/>
  </p:notesMasterIdLst>
  <p:sldIdLst>
    <p:sldId id="279" r:id="rId2"/>
    <p:sldId id="280" r:id="rId3"/>
    <p:sldId id="281" r:id="rId4"/>
    <p:sldId id="285" r:id="rId5"/>
    <p:sldId id="293" r:id="rId6"/>
    <p:sldId id="287" r:id="rId7"/>
    <p:sldId id="294" r:id="rId8"/>
    <p:sldId id="295" r:id="rId9"/>
    <p:sldId id="326" r:id="rId10"/>
    <p:sldId id="265" r:id="rId11"/>
    <p:sldId id="288" r:id="rId12"/>
    <p:sldId id="296" r:id="rId13"/>
    <p:sldId id="297" r:id="rId14"/>
    <p:sldId id="298" r:id="rId15"/>
    <p:sldId id="313" r:id="rId16"/>
    <p:sldId id="289" r:id="rId17"/>
    <p:sldId id="264" r:id="rId18"/>
    <p:sldId id="286" r:id="rId19"/>
    <p:sldId id="299" r:id="rId20"/>
    <p:sldId id="301" r:id="rId21"/>
    <p:sldId id="302" r:id="rId22"/>
    <p:sldId id="303" r:id="rId23"/>
    <p:sldId id="304" r:id="rId24"/>
    <p:sldId id="305" r:id="rId25"/>
    <p:sldId id="306" r:id="rId26"/>
    <p:sldId id="307" r:id="rId27"/>
    <p:sldId id="308" r:id="rId28"/>
    <p:sldId id="309" r:id="rId29"/>
    <p:sldId id="310" r:id="rId30"/>
    <p:sldId id="311" r:id="rId31"/>
    <p:sldId id="319" r:id="rId32"/>
    <p:sldId id="314" r:id="rId33"/>
    <p:sldId id="290" r:id="rId34"/>
    <p:sldId id="312" r:id="rId35"/>
    <p:sldId id="317" r:id="rId36"/>
    <p:sldId id="318" r:id="rId37"/>
    <p:sldId id="323" r:id="rId38"/>
    <p:sldId id="324" r:id="rId39"/>
    <p:sldId id="325" r:id="rId40"/>
    <p:sldId id="320" r:id="rId41"/>
    <p:sldId id="328" r:id="rId42"/>
    <p:sldId id="329" r:id="rId43"/>
    <p:sldId id="330" r:id="rId44"/>
    <p:sldId id="331" r:id="rId45"/>
    <p:sldId id="327" r:id="rId46"/>
    <p:sldId id="315" r:id="rId47"/>
    <p:sldId id="291" r:id="rId48"/>
    <p:sldId id="321" r:id="rId49"/>
    <p:sldId id="316" r:id="rId50"/>
    <p:sldId id="292" r:id="rId51"/>
    <p:sldId id="322" r:id="rId52"/>
    <p:sldId id="27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85B"/>
    <a:srgbClr val="EC6841"/>
    <a:srgbClr val="3B3B3B"/>
    <a:srgbClr val="1C3355"/>
    <a:srgbClr val="00ACB0"/>
    <a:srgbClr val="1C2448"/>
    <a:srgbClr val="1C2454"/>
    <a:srgbClr val="FF7600"/>
    <a:srgbClr val="3D3B62"/>
    <a:srgbClr val="E04E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6327"/>
  </p:normalViewPr>
  <p:slideViewPr>
    <p:cSldViewPr snapToGrid="0" snapToObjects="1">
      <p:cViewPr varScale="1">
        <p:scale>
          <a:sx n="106" d="100"/>
          <a:sy n="106" d="100"/>
        </p:scale>
        <p:origin x="744" y="1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9065D-0EA1-2C4A-9A22-8C616621AC3D}"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FD564-408F-3046-B723-AE523B6E1E5C}" type="slidenum">
              <a:rPr lang="en-US" smtClean="0"/>
              <a:t>‹#›</a:t>
            </a:fld>
            <a:endParaRPr lang="en-US"/>
          </a:p>
        </p:txBody>
      </p:sp>
    </p:spTree>
    <p:extLst>
      <p:ext uri="{BB962C8B-B14F-4D97-AF65-F5344CB8AC3E}">
        <p14:creationId xmlns:p14="http://schemas.microsoft.com/office/powerpoint/2010/main" val="3657452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0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4039458" y="4268858"/>
            <a:ext cx="7314342" cy="647854"/>
          </a:xfrm>
        </p:spPr>
        <p:txBody>
          <a:bodyPr lIns="0" tIns="0" rIns="0" bIns="0">
            <a:normAutofit/>
          </a:bodyPr>
          <a:lstStyle>
            <a:lvl1pPr marL="0" indent="0" algn="r">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8610600" y="5973650"/>
            <a:ext cx="2743200" cy="365125"/>
          </a:xfrm>
        </p:spPr>
        <p:txBody>
          <a:bodyPr/>
          <a:lstStyle>
            <a:lvl1pPr algn="r">
              <a:defRPr b="1" i="0">
                <a:solidFill>
                  <a:schemeClr val="bg1"/>
                </a:solidFill>
                <a:latin typeface="Montserrat SemiBold" pitchFamily="2" charset="77"/>
              </a:defRPr>
            </a:lvl1pPr>
          </a:lstStyle>
          <a:p>
            <a:fld id="{4363829A-2762-D74A-946A-908807FEE3F1}" type="datetime1">
              <a:rPr lang="en-CA" smtClean="0"/>
              <a:t>2021-11-05</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tretch>
            <a:fillRect/>
          </a:stretch>
        </p:blipFill>
        <p:spPr>
          <a:xfrm>
            <a:off x="8970975" y="519225"/>
            <a:ext cx="2408583" cy="812773"/>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l="40555" r="1592" b="47737"/>
          <a:stretch/>
        </p:blipFill>
        <p:spPr>
          <a:xfrm>
            <a:off x="-36000" y="2550505"/>
            <a:ext cx="9720000" cy="4392000"/>
          </a:xfrm>
          <a:prstGeom prst="rect">
            <a:avLst/>
          </a:prstGeom>
        </p:spPr>
      </p:pic>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346712" y="3116889"/>
            <a:ext cx="7007087" cy="1062620"/>
          </a:xfrm>
        </p:spPr>
        <p:txBody>
          <a:bodyPr lIns="0" tIns="0" rIns="0" bIns="0" anchor="b">
            <a:noAutofit/>
          </a:bodyPr>
          <a:lstStyle>
            <a:lvl1pPr algn="r">
              <a:defRPr sz="6000" b="0" i="0">
                <a:solidFill>
                  <a:schemeClr val="bg1"/>
                </a:solidFill>
                <a:latin typeface="Montserrat Light" pitchFamily="2" charset="77"/>
              </a:defRPr>
            </a:lvl1pPr>
          </a:lstStyle>
          <a:p>
            <a:r>
              <a:rPr lang="en-US" dirty="0"/>
              <a:t>Click to edit Master title style</a:t>
            </a:r>
          </a:p>
        </p:txBody>
      </p:sp>
    </p:spTree>
    <p:extLst>
      <p:ext uri="{BB962C8B-B14F-4D97-AF65-F5344CB8AC3E}">
        <p14:creationId xmlns:p14="http://schemas.microsoft.com/office/powerpoint/2010/main" val="42071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 Column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330780" cy="4124414"/>
          </a:xfrm>
        </p:spPr>
        <p:txBody>
          <a:bodyPr lIns="0" tIns="0" rIns="0" bIns="0">
            <a:normAutofit/>
          </a:bodyPr>
          <a:lstStyle>
            <a:lvl1pPr marL="12600" indent="0">
              <a:lnSpc>
                <a:spcPts val="3200"/>
              </a:lnSpc>
              <a:spcAft>
                <a:spcPts val="600"/>
              </a:spcAft>
              <a:buNone/>
              <a:defRPr sz="2100"/>
            </a:lvl1pPr>
            <a:lvl2pPr marL="469800" indent="0">
              <a:lnSpc>
                <a:spcPts val="3200"/>
              </a:lnSpc>
              <a:spcAft>
                <a:spcPts val="600"/>
              </a:spcAft>
              <a:buNone/>
              <a:defRPr sz="2100"/>
            </a:lvl2pPr>
            <a:lvl3pPr marL="927000" indent="0">
              <a:lnSpc>
                <a:spcPts val="3200"/>
              </a:lnSpc>
              <a:spcAft>
                <a:spcPts val="600"/>
              </a:spcAft>
              <a:buNone/>
              <a:defRPr sz="2100"/>
            </a:lvl3pPr>
            <a:lvl4pPr marL="1384200" indent="0">
              <a:lnSpc>
                <a:spcPts val="3200"/>
              </a:lnSpc>
              <a:spcAft>
                <a:spcPts val="600"/>
              </a:spcAft>
              <a:buNone/>
              <a:defRPr sz="2100"/>
            </a:lvl4pPr>
            <a:lvl5pPr marL="1841400" indent="0">
              <a:lnSpc>
                <a:spcPts val="3200"/>
              </a:lnSpc>
              <a:spcAft>
                <a:spcPts val="600"/>
              </a:spcAft>
              <a:buNone/>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73FA018-C995-FF49-BDD2-98E2E4B25816}"/>
              </a:ext>
            </a:extLst>
          </p:cNvPr>
          <p:cNvSpPr>
            <a:spLocks noGrp="1"/>
          </p:cNvSpPr>
          <p:nvPr>
            <p:ph idx="13"/>
          </p:nvPr>
        </p:nvSpPr>
        <p:spPr>
          <a:xfrm>
            <a:off x="6462364" y="1698424"/>
            <a:ext cx="5330780" cy="4124414"/>
          </a:xfrm>
        </p:spPr>
        <p:txBody>
          <a:bodyPr lIns="0" tIns="0" rIns="0" bIns="0">
            <a:normAutofit/>
          </a:bodyPr>
          <a:lstStyle>
            <a:lvl1pPr>
              <a:lnSpc>
                <a:spcPts val="2600"/>
              </a:lnSpc>
              <a:spcAft>
                <a:spcPts val="600"/>
              </a:spcAft>
              <a:defRPr sz="1600"/>
            </a:lvl1pPr>
            <a:lvl2pPr>
              <a:lnSpc>
                <a:spcPts val="2600"/>
              </a:lnSpc>
              <a:spcAft>
                <a:spcPts val="600"/>
              </a:spcAft>
              <a:defRPr sz="1600"/>
            </a:lvl2pPr>
            <a:lvl3pPr>
              <a:lnSpc>
                <a:spcPts val="2600"/>
              </a:lnSpc>
              <a:spcAft>
                <a:spcPts val="600"/>
              </a:spcAft>
              <a:defRPr sz="1600"/>
            </a:lvl3pPr>
            <a:lvl4pPr>
              <a:lnSpc>
                <a:spcPts val="2600"/>
              </a:lnSpc>
              <a:spcAft>
                <a:spcPts val="600"/>
              </a:spcAft>
              <a:defRPr sz="1600"/>
            </a:lvl4pPr>
            <a:lvl5pPr>
              <a:lnSpc>
                <a:spcPts val="2600"/>
              </a:lnSpc>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04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structor Intro">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5"/>
            <a:ext cx="6361263" cy="451651"/>
          </a:xfrm>
        </p:spPr>
        <p:txBody>
          <a:bodyPr lIns="0" tIns="0" rIns="0" bIns="0" anchor="b" anchorCtr="0">
            <a:normAutofit/>
          </a:bodyPr>
          <a:lstStyle>
            <a:lvl1pPr marL="12600" indent="0">
              <a:lnSpc>
                <a:spcPts val="3000"/>
              </a:lnSpc>
              <a:spcAft>
                <a:spcPts val="600"/>
              </a:spcAft>
              <a:buNone/>
              <a:defRPr sz="2100" b="1" i="0">
                <a:solidFill>
                  <a:schemeClr val="tx2"/>
                </a:solidFill>
                <a:latin typeface="Montserrat SemiBold" pitchFamily="2" charset="77"/>
              </a:defRPr>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893CA99-5F8B-0A4D-AF0B-A4E5A197AD6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sp>
        <p:nvSpPr>
          <p:cNvPr id="11" name="Content Placeholder 2">
            <a:extLst>
              <a:ext uri="{FF2B5EF4-FFF2-40B4-BE49-F238E27FC236}">
                <a16:creationId xmlns:a16="http://schemas.microsoft.com/office/drawing/2014/main" id="{EB5CE7FE-ED01-1844-A07D-7E51BCF87888}"/>
              </a:ext>
            </a:extLst>
          </p:cNvPr>
          <p:cNvSpPr>
            <a:spLocks noGrp="1"/>
          </p:cNvSpPr>
          <p:nvPr>
            <p:ph idx="14"/>
          </p:nvPr>
        </p:nvSpPr>
        <p:spPr>
          <a:xfrm>
            <a:off x="645018" y="2275050"/>
            <a:ext cx="6361263" cy="3510715"/>
          </a:xfrm>
        </p:spPr>
        <p:txBody>
          <a:bodyPr lIns="0" tIns="0" rIns="0" bIns="0">
            <a:normAutofit/>
          </a:bodyPr>
          <a:lstStyle>
            <a:lvl1pPr marL="12600" indent="0">
              <a:lnSpc>
                <a:spcPts val="2400"/>
              </a:lnSpc>
              <a:spcBef>
                <a:spcPts val="0"/>
              </a:spcBef>
              <a:spcAft>
                <a:spcPts val="600"/>
              </a:spcAft>
              <a:buFont typeface="Arial" panose="020B0604020202020204" pitchFamily="34" charset="0"/>
              <a:buNone/>
              <a:defRPr sz="1600"/>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13" name="Rectangle 12">
            <a:extLst>
              <a:ext uri="{FF2B5EF4-FFF2-40B4-BE49-F238E27FC236}">
                <a16:creationId xmlns:a16="http://schemas.microsoft.com/office/drawing/2014/main" id="{AE588761-F05B-1940-95C1-461170C654EA}"/>
              </a:ext>
            </a:extLst>
          </p:cNvPr>
          <p:cNvSpPr/>
          <p:nvPr userDrawn="1"/>
        </p:nvSpPr>
        <p:spPr>
          <a:xfrm>
            <a:off x="8050369" y="0"/>
            <a:ext cx="4141631" cy="6858000"/>
          </a:xfrm>
          <a:prstGeom prst="rect">
            <a:avLst/>
          </a:prstGeom>
          <a:gradFill>
            <a:gsLst>
              <a:gs pos="0">
                <a:srgbClr val="00ACB0"/>
              </a:gs>
              <a:gs pos="72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A4FDDBA-59F8-F24B-A5F3-C11D3916E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sp>
        <p:nvSpPr>
          <p:cNvPr id="16" name="Picture Placeholder 4">
            <a:extLst>
              <a:ext uri="{FF2B5EF4-FFF2-40B4-BE49-F238E27FC236}">
                <a16:creationId xmlns:a16="http://schemas.microsoft.com/office/drawing/2014/main" id="{1FCA5FF8-04A3-684E-B6B5-88B970969A6D}"/>
              </a:ext>
            </a:extLst>
          </p:cNvPr>
          <p:cNvSpPr>
            <a:spLocks noGrp="1"/>
          </p:cNvSpPr>
          <p:nvPr>
            <p:ph type="pic" sz="quarter" idx="15"/>
          </p:nvPr>
        </p:nvSpPr>
        <p:spPr>
          <a:xfrm>
            <a:off x="7414054" y="682581"/>
            <a:ext cx="4402953"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228473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E04E36"/>
              </a:gs>
              <a:gs pos="7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842614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Blu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2143736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alt)">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0" y="0"/>
            <a:ext cx="4141631" cy="6858000"/>
          </a:xfrm>
          <a:prstGeom prst="rect">
            <a:avLst/>
          </a:prstGeom>
          <a:gradFill>
            <a:gsLst>
              <a:gs pos="0">
                <a:srgbClr val="E04E36"/>
              </a:gs>
              <a:gs pos="5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248751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Image (alt, Blue)">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0A0820-C4F5-634C-B2AA-B30F26998502}"/>
              </a:ext>
            </a:extLst>
          </p:cNvPr>
          <p:cNvSpPr/>
          <p:nvPr userDrawn="1"/>
        </p:nvSpPr>
        <p:spPr>
          <a:xfrm>
            <a:off x="-12240"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47833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ig Text">
    <p:bg>
      <p:bgPr>
        <a:gradFill>
          <a:gsLst>
            <a:gs pos="0">
              <a:schemeClr val="tx2"/>
            </a:gs>
            <a:gs pos="100000">
              <a:srgbClr val="1C2448"/>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558344"/>
            <a:ext cx="8789294" cy="3798283"/>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tx2"/>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369119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ig Text (Alt)">
    <p:bg>
      <p:bgPr>
        <a:gradFill flip="none" rotWithShape="1">
          <a:gsLst>
            <a:gs pos="58000">
              <a:schemeClr val="accent1"/>
            </a:gs>
            <a:gs pos="98000">
              <a:srgbClr val="E04E36"/>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rgbClr val="F8F8F8"/>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429035"/>
            <a:ext cx="8789294" cy="3939950"/>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accent1"/>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550269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able Placeholder 3">
            <a:extLst>
              <a:ext uri="{FF2B5EF4-FFF2-40B4-BE49-F238E27FC236}">
                <a16:creationId xmlns:a16="http://schemas.microsoft.com/office/drawing/2014/main" id="{3A3BF5D1-EEC6-C84F-B996-97C8F2461DE8}"/>
              </a:ext>
            </a:extLst>
          </p:cNvPr>
          <p:cNvSpPr>
            <a:spLocks noGrp="1"/>
          </p:cNvSpPr>
          <p:nvPr>
            <p:ph type="tbl" sz="quarter" idx="13"/>
          </p:nvPr>
        </p:nvSpPr>
        <p:spPr>
          <a:xfrm>
            <a:off x="644525" y="1606550"/>
            <a:ext cx="9685338" cy="4127500"/>
          </a:xfrm>
        </p:spPr>
        <p:txBody>
          <a:bodyPr/>
          <a:lstStyle>
            <a:lvl1pPr marL="12600" indent="0">
              <a:buNone/>
              <a:defRPr/>
            </a:lvl1pPr>
          </a:lstStyle>
          <a:p>
            <a:endParaRPr lang="en-US"/>
          </a:p>
        </p:txBody>
      </p:sp>
    </p:spTree>
    <p:extLst>
      <p:ext uri="{BB962C8B-B14F-4D97-AF65-F5344CB8AC3E}">
        <p14:creationId xmlns:p14="http://schemas.microsoft.com/office/powerpoint/2010/main" val="150031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1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F374A07C-2079-1A48-B168-88EF18589A00}" type="datetime1">
              <a:rPr lang="en-CA" smtClean="0"/>
              <a:t>2021-11-05</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2391221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Tree>
    <p:extLst>
      <p:ext uri="{BB962C8B-B14F-4D97-AF65-F5344CB8AC3E}">
        <p14:creationId xmlns:p14="http://schemas.microsoft.com/office/powerpoint/2010/main" val="2097388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2072073"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2072073"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9" name="Rectangle 8">
            <a:extLst>
              <a:ext uri="{FF2B5EF4-FFF2-40B4-BE49-F238E27FC236}">
                <a16:creationId xmlns:a16="http://schemas.microsoft.com/office/drawing/2014/main" id="{4E99FB83-909B-384C-AEB3-D06F47ECA6EE}"/>
              </a:ext>
            </a:extLst>
          </p:cNvPr>
          <p:cNvSpPr/>
          <p:nvPr userDrawn="1"/>
        </p:nvSpPr>
        <p:spPr>
          <a:xfrm>
            <a:off x="385763"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DAA084C-1E69-6D48-9CF9-6A15C9399EBA}"/>
              </a:ext>
            </a:extLst>
          </p:cNvPr>
          <p:cNvSpPr>
            <a:spLocks noGrp="1"/>
          </p:cNvSpPr>
          <p:nvPr>
            <p:ph type="pic" sz="quarter" idx="13"/>
          </p:nvPr>
        </p:nvSpPr>
        <p:spPr>
          <a:xfrm>
            <a:off x="644525" y="1698626"/>
            <a:ext cx="1184275" cy="1244596"/>
          </a:xfrm>
        </p:spPr>
        <p:txBody>
          <a:bodyPr/>
          <a:lstStyle>
            <a:lvl1pPr marL="12600" indent="0">
              <a:buNone/>
              <a:defRPr/>
            </a:lvl1pPr>
          </a:lstStyle>
          <a:p>
            <a:endParaRPr lang="en-US"/>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629036"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2072073"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2072073"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5" name="Rectangle 14">
            <a:extLst>
              <a:ext uri="{FF2B5EF4-FFF2-40B4-BE49-F238E27FC236}">
                <a16:creationId xmlns:a16="http://schemas.microsoft.com/office/drawing/2014/main" id="{247345A8-3865-3E49-B1EF-BB6DAAE290A5}"/>
              </a:ext>
            </a:extLst>
          </p:cNvPr>
          <p:cNvSpPr/>
          <p:nvPr userDrawn="1"/>
        </p:nvSpPr>
        <p:spPr>
          <a:xfrm>
            <a:off x="385763"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4">
            <a:extLst>
              <a:ext uri="{FF2B5EF4-FFF2-40B4-BE49-F238E27FC236}">
                <a16:creationId xmlns:a16="http://schemas.microsoft.com/office/drawing/2014/main" id="{E338F6B0-B1D0-1949-86DA-2F1289B16BEC}"/>
              </a:ext>
            </a:extLst>
          </p:cNvPr>
          <p:cNvSpPr>
            <a:spLocks noGrp="1"/>
          </p:cNvSpPr>
          <p:nvPr>
            <p:ph type="pic" sz="quarter" idx="18"/>
          </p:nvPr>
        </p:nvSpPr>
        <p:spPr>
          <a:xfrm>
            <a:off x="644525" y="4127501"/>
            <a:ext cx="1184275" cy="1244596"/>
          </a:xfrm>
        </p:spPr>
        <p:txBody>
          <a:bodyPr/>
          <a:lstStyle>
            <a:lvl1pPr marL="12600" indent="0">
              <a:buNone/>
              <a:defRPr/>
            </a:lvl1pPr>
          </a:lstStyle>
          <a:p>
            <a:endParaRPr lang="en-US"/>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629036"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7829935"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7829935"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0" name="Rectangle 19">
            <a:extLst>
              <a:ext uri="{FF2B5EF4-FFF2-40B4-BE49-F238E27FC236}">
                <a16:creationId xmlns:a16="http://schemas.microsoft.com/office/drawing/2014/main" id="{3AB6F99F-5445-EA4B-9438-2EAB593E1B84}"/>
              </a:ext>
            </a:extLst>
          </p:cNvPr>
          <p:cNvSpPr/>
          <p:nvPr userDrawn="1"/>
        </p:nvSpPr>
        <p:spPr>
          <a:xfrm>
            <a:off x="6143625"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4">
            <a:extLst>
              <a:ext uri="{FF2B5EF4-FFF2-40B4-BE49-F238E27FC236}">
                <a16:creationId xmlns:a16="http://schemas.microsoft.com/office/drawing/2014/main" id="{9E21144B-DFDB-9A4E-A5C9-412EB91792F7}"/>
              </a:ext>
            </a:extLst>
          </p:cNvPr>
          <p:cNvSpPr>
            <a:spLocks noGrp="1"/>
          </p:cNvSpPr>
          <p:nvPr>
            <p:ph type="pic" sz="quarter" idx="22"/>
          </p:nvPr>
        </p:nvSpPr>
        <p:spPr>
          <a:xfrm>
            <a:off x="6402387" y="1698626"/>
            <a:ext cx="1184275" cy="1244596"/>
          </a:xfrm>
        </p:spPr>
        <p:txBody>
          <a:bodyPr/>
          <a:lstStyle>
            <a:lvl1pPr marL="12600" indent="0">
              <a:buNone/>
              <a:defRPr/>
            </a:lvl1pPr>
          </a:lstStyle>
          <a:p>
            <a:endParaRPr lang="en-US"/>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7829935"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7829935"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5" name="Rectangle 24">
            <a:extLst>
              <a:ext uri="{FF2B5EF4-FFF2-40B4-BE49-F238E27FC236}">
                <a16:creationId xmlns:a16="http://schemas.microsoft.com/office/drawing/2014/main" id="{E059E3E3-72F9-9646-ABFC-2EA30DF2A49F}"/>
              </a:ext>
            </a:extLst>
          </p:cNvPr>
          <p:cNvSpPr/>
          <p:nvPr userDrawn="1"/>
        </p:nvSpPr>
        <p:spPr>
          <a:xfrm>
            <a:off x="6143625"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4">
            <a:extLst>
              <a:ext uri="{FF2B5EF4-FFF2-40B4-BE49-F238E27FC236}">
                <a16:creationId xmlns:a16="http://schemas.microsoft.com/office/drawing/2014/main" id="{E0B818ED-2EAA-2947-B32B-E5630C60B143}"/>
              </a:ext>
            </a:extLst>
          </p:cNvPr>
          <p:cNvSpPr>
            <a:spLocks noGrp="1"/>
          </p:cNvSpPr>
          <p:nvPr>
            <p:ph type="pic" sz="quarter" idx="26"/>
          </p:nvPr>
        </p:nvSpPr>
        <p:spPr>
          <a:xfrm>
            <a:off x="6402387" y="4127501"/>
            <a:ext cx="1184275" cy="1244596"/>
          </a:xfrm>
        </p:spPr>
        <p:txBody>
          <a:bodyPr/>
          <a:lstStyle>
            <a:lvl1pPr marL="12600" indent="0">
              <a:buNone/>
              <a:defRPr/>
            </a:lvl1pPr>
          </a:lstStyle>
          <a:p>
            <a:endParaRPr lang="en-US"/>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Tree>
    <p:extLst>
      <p:ext uri="{BB962C8B-B14F-4D97-AF65-F5344CB8AC3E}">
        <p14:creationId xmlns:p14="http://schemas.microsoft.com/office/powerpoint/2010/main" val="3874005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ferences, No Imag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1009945"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1009945"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993579"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1009945"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1009945"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993579"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6386898"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6386898"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6386898"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6386898"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9" name="Text Placeholder 8">
            <a:extLst>
              <a:ext uri="{FF2B5EF4-FFF2-40B4-BE49-F238E27FC236}">
                <a16:creationId xmlns:a16="http://schemas.microsoft.com/office/drawing/2014/main" id="{E7A43CD4-0B78-314A-979A-C40BF3549527}"/>
              </a:ext>
            </a:extLst>
          </p:cNvPr>
          <p:cNvSpPr>
            <a:spLocks noGrp="1"/>
          </p:cNvSpPr>
          <p:nvPr>
            <p:ph type="body" sz="quarter" idx="28" hasCustomPrompt="1"/>
          </p:nvPr>
        </p:nvSpPr>
        <p:spPr>
          <a:xfrm>
            <a:off x="621849"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2" name="Text Placeholder 8">
            <a:extLst>
              <a:ext uri="{FF2B5EF4-FFF2-40B4-BE49-F238E27FC236}">
                <a16:creationId xmlns:a16="http://schemas.microsoft.com/office/drawing/2014/main" id="{6C087CA9-371A-424B-887F-72009965ACE1}"/>
              </a:ext>
            </a:extLst>
          </p:cNvPr>
          <p:cNvSpPr>
            <a:spLocks noGrp="1"/>
          </p:cNvSpPr>
          <p:nvPr>
            <p:ph type="body" sz="quarter" idx="31" hasCustomPrompt="1"/>
          </p:nvPr>
        </p:nvSpPr>
        <p:spPr>
          <a:xfrm>
            <a:off x="621849"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3" name="Text Placeholder 8">
            <a:extLst>
              <a:ext uri="{FF2B5EF4-FFF2-40B4-BE49-F238E27FC236}">
                <a16:creationId xmlns:a16="http://schemas.microsoft.com/office/drawing/2014/main" id="{41BA7709-FFF8-2341-9D6E-520BE927BEE6}"/>
              </a:ext>
            </a:extLst>
          </p:cNvPr>
          <p:cNvSpPr>
            <a:spLocks noGrp="1"/>
          </p:cNvSpPr>
          <p:nvPr>
            <p:ph type="body" sz="quarter" idx="32" hasCustomPrompt="1"/>
          </p:nvPr>
        </p:nvSpPr>
        <p:spPr>
          <a:xfrm>
            <a:off x="6041022"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4" name="Text Placeholder 8">
            <a:extLst>
              <a:ext uri="{FF2B5EF4-FFF2-40B4-BE49-F238E27FC236}">
                <a16:creationId xmlns:a16="http://schemas.microsoft.com/office/drawing/2014/main" id="{DF0106C9-6DF5-B540-B2FB-E0DB6D46C3F8}"/>
              </a:ext>
            </a:extLst>
          </p:cNvPr>
          <p:cNvSpPr>
            <a:spLocks noGrp="1"/>
          </p:cNvSpPr>
          <p:nvPr>
            <p:ph type="body" sz="quarter" idx="33" hasCustomPrompt="1"/>
          </p:nvPr>
        </p:nvSpPr>
        <p:spPr>
          <a:xfrm>
            <a:off x="6041022"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Tree>
    <p:extLst>
      <p:ext uri="{BB962C8B-B14F-4D97-AF65-F5344CB8AC3E}">
        <p14:creationId xmlns:p14="http://schemas.microsoft.com/office/powerpoint/2010/main" val="4162591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a:srcRect/>
          <a:stretch/>
        </p:blipFill>
        <p:spPr>
          <a:xfrm>
            <a:off x="857249" y="4864394"/>
            <a:ext cx="2647735" cy="893473"/>
          </a:xfrm>
          <a:prstGeom prst="rect">
            <a:avLst/>
          </a:prstGeom>
        </p:spPr>
      </p:pic>
      <p:sp>
        <p:nvSpPr>
          <p:cNvPr id="5" name="Text Placeholder 4">
            <a:extLst>
              <a:ext uri="{FF2B5EF4-FFF2-40B4-BE49-F238E27FC236}">
                <a16:creationId xmlns:a16="http://schemas.microsoft.com/office/drawing/2014/main" id="{B0A9200F-A37A-AF4B-9152-9A1A8DA92938}"/>
              </a:ext>
            </a:extLst>
          </p:cNvPr>
          <p:cNvSpPr>
            <a:spLocks noGrp="1"/>
          </p:cNvSpPr>
          <p:nvPr>
            <p:ph type="body" sz="quarter" idx="10"/>
          </p:nvPr>
        </p:nvSpPr>
        <p:spPr>
          <a:xfrm>
            <a:off x="828674" y="2700349"/>
            <a:ext cx="6686550" cy="825754"/>
          </a:xfrm>
        </p:spPr>
        <p:txBody>
          <a:bodyPr>
            <a:noAutofit/>
          </a:bodyPr>
          <a:lstStyle>
            <a:lvl1pPr marL="12600" indent="0">
              <a:lnSpc>
                <a:spcPts val="5600"/>
              </a:lnSpc>
              <a:spcBef>
                <a:spcPts val="0"/>
              </a:spcBef>
              <a:spcAft>
                <a:spcPts val="0"/>
              </a:spcAft>
              <a:buNone/>
              <a:defRPr sz="4800">
                <a:solidFill>
                  <a:schemeClr val="bg1"/>
                </a:solidFill>
              </a:defRPr>
            </a:lvl1pPr>
            <a:lvl2pPr marL="469800" indent="0">
              <a:buNone/>
              <a:defRPr sz="4800">
                <a:solidFill>
                  <a:schemeClr val="bg1"/>
                </a:solidFill>
              </a:defRPr>
            </a:lvl2pPr>
            <a:lvl3pPr marL="927000" indent="0">
              <a:buNone/>
              <a:defRPr sz="4800">
                <a:solidFill>
                  <a:schemeClr val="bg1"/>
                </a:solidFill>
              </a:defRPr>
            </a:lvl3pPr>
            <a:lvl4pPr marL="1384200" indent="0">
              <a:buNone/>
              <a:defRPr sz="4800">
                <a:solidFill>
                  <a:schemeClr val="bg1"/>
                </a:solidFill>
              </a:defRPr>
            </a:lvl4pPr>
            <a:lvl5pPr marL="1841400" indent="0">
              <a:buNone/>
              <a:defRPr sz="4800">
                <a:solidFill>
                  <a:schemeClr val="bg1"/>
                </a:solidFill>
              </a:defRPr>
            </a:lvl5pPr>
          </a:lstStyle>
          <a:p>
            <a:pPr lvl="0"/>
            <a:r>
              <a:rPr lang="en-US" dirty="0"/>
              <a:t>Click to edit Master</a:t>
            </a:r>
          </a:p>
        </p:txBody>
      </p:sp>
      <p:cxnSp>
        <p:nvCxnSpPr>
          <p:cNvPr id="9" name="Straight Connector 8">
            <a:extLst>
              <a:ext uri="{FF2B5EF4-FFF2-40B4-BE49-F238E27FC236}">
                <a16:creationId xmlns:a16="http://schemas.microsoft.com/office/drawing/2014/main" id="{4B8BB94A-D79A-FF4D-A6C9-19DEC7D0D3F1}"/>
              </a:ext>
            </a:extLst>
          </p:cNvPr>
          <p:cNvCxnSpPr>
            <a:cxnSpLocks/>
          </p:cNvCxnSpPr>
          <p:nvPr userDrawn="1"/>
        </p:nvCxnSpPr>
        <p:spPr>
          <a:xfrm>
            <a:off x="857249" y="3625208"/>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9E6A05-44DC-6942-A032-A0C29875FBD8}"/>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3650625" y="2386014"/>
            <a:ext cx="8691217" cy="4562889"/>
          </a:xfrm>
          <a:prstGeom prst="rect">
            <a:avLst/>
          </a:prstGeom>
        </p:spPr>
      </p:pic>
    </p:spTree>
    <p:extLst>
      <p:ext uri="{BB962C8B-B14F-4D97-AF65-F5344CB8AC3E}">
        <p14:creationId xmlns:p14="http://schemas.microsoft.com/office/powerpoint/2010/main" val="222996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15998ABC-6E4A-1746-AAF9-39D1C4B3764D}" type="datetime1">
              <a:rPr lang="en-CA" smtClean="0"/>
              <a:t>2021-11-05</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418887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E125-412B-2040-8D50-321AC364170A}"/>
              </a:ext>
            </a:extLst>
          </p:cNvPr>
          <p:cNvSpPr>
            <a:spLocks noGrp="1"/>
          </p:cNvSpPr>
          <p:nvPr>
            <p:ph type="title"/>
          </p:nvPr>
        </p:nvSpPr>
        <p:spPr>
          <a:xfrm>
            <a:off x="633599" y="390884"/>
            <a:ext cx="11034659" cy="806852"/>
          </a:xfrm>
        </p:spPr>
        <p:txBody>
          <a:bodyPr lIns="0" tIns="0" rIns="0" bIns="0"/>
          <a:lstStyle>
            <a:lvl1pPr>
              <a:defRPr>
                <a:solidFill>
                  <a:schemeClr val="accent1"/>
                </a:solidFill>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8A672F20-E741-E142-922F-FC5E2189C294}"/>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34DA745-12CE-A84B-AFA6-2978275833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
        <p:nvSpPr>
          <p:cNvPr id="9" name="Text Placeholder 8">
            <a:extLst>
              <a:ext uri="{FF2B5EF4-FFF2-40B4-BE49-F238E27FC236}">
                <a16:creationId xmlns:a16="http://schemas.microsoft.com/office/drawing/2014/main" id="{D1455041-40D1-864E-8A60-72DF6403E371}"/>
              </a:ext>
            </a:extLst>
          </p:cNvPr>
          <p:cNvSpPr>
            <a:spLocks noGrp="1"/>
          </p:cNvSpPr>
          <p:nvPr>
            <p:ph type="body" sz="quarter" idx="10"/>
          </p:nvPr>
        </p:nvSpPr>
        <p:spPr>
          <a:xfrm>
            <a:off x="2012370" y="1762572"/>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2" name="Text Placeholder 8">
            <a:extLst>
              <a:ext uri="{FF2B5EF4-FFF2-40B4-BE49-F238E27FC236}">
                <a16:creationId xmlns:a16="http://schemas.microsoft.com/office/drawing/2014/main" id="{9B4CE98E-F42B-B848-A60B-2B1CA69DC309}"/>
              </a:ext>
            </a:extLst>
          </p:cNvPr>
          <p:cNvSpPr>
            <a:spLocks noGrp="1"/>
          </p:cNvSpPr>
          <p:nvPr>
            <p:ph type="body" sz="quarter" idx="11" hasCustomPrompt="1"/>
          </p:nvPr>
        </p:nvSpPr>
        <p:spPr>
          <a:xfrm>
            <a:off x="1304300" y="1644206"/>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6" name="Text Placeholder 8">
            <a:extLst>
              <a:ext uri="{FF2B5EF4-FFF2-40B4-BE49-F238E27FC236}">
                <a16:creationId xmlns:a16="http://schemas.microsoft.com/office/drawing/2014/main" id="{A939C668-0A46-F049-8E0B-910BDC991186}"/>
              </a:ext>
            </a:extLst>
          </p:cNvPr>
          <p:cNvSpPr>
            <a:spLocks noGrp="1"/>
          </p:cNvSpPr>
          <p:nvPr>
            <p:ph type="body" sz="quarter" idx="12"/>
          </p:nvPr>
        </p:nvSpPr>
        <p:spPr>
          <a:xfrm>
            <a:off x="2012370" y="2633223"/>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7" name="Text Placeholder 8">
            <a:extLst>
              <a:ext uri="{FF2B5EF4-FFF2-40B4-BE49-F238E27FC236}">
                <a16:creationId xmlns:a16="http://schemas.microsoft.com/office/drawing/2014/main" id="{5B2BF96E-3A15-C44D-8556-8BA63272D9D5}"/>
              </a:ext>
            </a:extLst>
          </p:cNvPr>
          <p:cNvSpPr>
            <a:spLocks noGrp="1"/>
          </p:cNvSpPr>
          <p:nvPr>
            <p:ph type="body" sz="quarter" idx="13" hasCustomPrompt="1"/>
          </p:nvPr>
        </p:nvSpPr>
        <p:spPr>
          <a:xfrm>
            <a:off x="1304300" y="2514857"/>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0" name="Text Placeholder 8">
            <a:extLst>
              <a:ext uri="{FF2B5EF4-FFF2-40B4-BE49-F238E27FC236}">
                <a16:creationId xmlns:a16="http://schemas.microsoft.com/office/drawing/2014/main" id="{11ABAE12-812E-894F-8B40-9A81DB7FB9D4}"/>
              </a:ext>
            </a:extLst>
          </p:cNvPr>
          <p:cNvSpPr>
            <a:spLocks noGrp="1"/>
          </p:cNvSpPr>
          <p:nvPr>
            <p:ph type="body" sz="quarter" idx="14"/>
          </p:nvPr>
        </p:nvSpPr>
        <p:spPr>
          <a:xfrm>
            <a:off x="2012370" y="347618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1" name="Text Placeholder 8">
            <a:extLst>
              <a:ext uri="{FF2B5EF4-FFF2-40B4-BE49-F238E27FC236}">
                <a16:creationId xmlns:a16="http://schemas.microsoft.com/office/drawing/2014/main" id="{1C9BC846-3A35-A348-B487-AC7536F32567}"/>
              </a:ext>
            </a:extLst>
          </p:cNvPr>
          <p:cNvSpPr>
            <a:spLocks noGrp="1"/>
          </p:cNvSpPr>
          <p:nvPr>
            <p:ph type="body" sz="quarter" idx="15" hasCustomPrompt="1"/>
          </p:nvPr>
        </p:nvSpPr>
        <p:spPr>
          <a:xfrm>
            <a:off x="1304300" y="335782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2" name="Text Placeholder 8">
            <a:extLst>
              <a:ext uri="{FF2B5EF4-FFF2-40B4-BE49-F238E27FC236}">
                <a16:creationId xmlns:a16="http://schemas.microsoft.com/office/drawing/2014/main" id="{B3A9EE30-F69E-0648-B2CD-C0E1D5F512E3}"/>
              </a:ext>
            </a:extLst>
          </p:cNvPr>
          <p:cNvSpPr>
            <a:spLocks noGrp="1"/>
          </p:cNvSpPr>
          <p:nvPr>
            <p:ph type="body" sz="quarter" idx="16"/>
          </p:nvPr>
        </p:nvSpPr>
        <p:spPr>
          <a:xfrm>
            <a:off x="2012370" y="433343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3" name="Text Placeholder 8">
            <a:extLst>
              <a:ext uri="{FF2B5EF4-FFF2-40B4-BE49-F238E27FC236}">
                <a16:creationId xmlns:a16="http://schemas.microsoft.com/office/drawing/2014/main" id="{FC1A9A38-4D5A-E046-87BA-064D58C78F6D}"/>
              </a:ext>
            </a:extLst>
          </p:cNvPr>
          <p:cNvSpPr>
            <a:spLocks noGrp="1"/>
          </p:cNvSpPr>
          <p:nvPr>
            <p:ph type="body" sz="quarter" idx="17" hasCustomPrompt="1"/>
          </p:nvPr>
        </p:nvSpPr>
        <p:spPr>
          <a:xfrm>
            <a:off x="1304300" y="421507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4" name="Text Placeholder 8">
            <a:extLst>
              <a:ext uri="{FF2B5EF4-FFF2-40B4-BE49-F238E27FC236}">
                <a16:creationId xmlns:a16="http://schemas.microsoft.com/office/drawing/2014/main" id="{5F0F2089-369D-8045-8A2F-05FCB4702FD6}"/>
              </a:ext>
            </a:extLst>
          </p:cNvPr>
          <p:cNvSpPr>
            <a:spLocks noGrp="1"/>
          </p:cNvSpPr>
          <p:nvPr>
            <p:ph type="body" sz="quarter" idx="18"/>
          </p:nvPr>
        </p:nvSpPr>
        <p:spPr>
          <a:xfrm>
            <a:off x="2012370" y="5147825"/>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5" name="Text Placeholder 8">
            <a:extLst>
              <a:ext uri="{FF2B5EF4-FFF2-40B4-BE49-F238E27FC236}">
                <a16:creationId xmlns:a16="http://schemas.microsoft.com/office/drawing/2014/main" id="{289C8CB3-2385-F245-BB8B-16D17234F9C5}"/>
              </a:ext>
            </a:extLst>
          </p:cNvPr>
          <p:cNvSpPr>
            <a:spLocks noGrp="1"/>
          </p:cNvSpPr>
          <p:nvPr>
            <p:ph type="body" sz="quarter" idx="19" hasCustomPrompt="1"/>
          </p:nvPr>
        </p:nvSpPr>
        <p:spPr>
          <a:xfrm>
            <a:off x="1304300" y="5029459"/>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5" name="Slide Number Placeholder 5">
            <a:extLst>
              <a:ext uri="{FF2B5EF4-FFF2-40B4-BE49-F238E27FC236}">
                <a16:creationId xmlns:a16="http://schemas.microsoft.com/office/drawing/2014/main" id="{F199265E-E634-1544-922C-216AA5E05F09}"/>
              </a:ext>
            </a:extLst>
          </p:cNvPr>
          <p:cNvSpPr>
            <a:spLocks noGrp="1"/>
          </p:cNvSpPr>
          <p:nvPr>
            <p:ph type="sldNum" sz="quarter" idx="20"/>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39274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01">
    <p:bg>
      <p:bgPr>
        <a:gradFill>
          <a:gsLst>
            <a:gs pos="16000">
              <a:srgbClr val="1C2448"/>
            </a:gs>
            <a:gs pos="99000">
              <a:schemeClr val="tx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2" cstate="print">
            <a:alphaModFix amt="2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11" name="Straight Connector 10">
            <a:extLst>
              <a:ext uri="{FF2B5EF4-FFF2-40B4-BE49-F238E27FC236}">
                <a16:creationId xmlns:a16="http://schemas.microsoft.com/office/drawing/2014/main" id="{C25F5B08-52C4-3942-BE91-B05A82C60ADB}"/>
              </a:ext>
            </a:extLst>
          </p:cNvPr>
          <p:cNvCxnSpPr>
            <a:cxnSpLocks/>
          </p:cNvCxnSpPr>
          <p:nvPr userDrawn="1"/>
        </p:nvCxnSpPr>
        <p:spPr>
          <a:xfrm>
            <a:off x="4925376" y="4668752"/>
            <a:ext cx="15186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4899E866-8C02-5343-ABEE-65CEC8A2142F}"/>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42555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19153"/>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C62A2CAB-C933-964F-B049-1E6A2D558A98}"/>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19761A81-2F51-BD40-8EE6-2421A6643EA1}"/>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61170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32032"/>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6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4" name="Straight Connector 3">
            <a:extLst>
              <a:ext uri="{FF2B5EF4-FFF2-40B4-BE49-F238E27FC236}">
                <a16:creationId xmlns:a16="http://schemas.microsoft.com/office/drawing/2014/main" id="{32A9271A-D8FD-E848-AF0C-F24724561B32}"/>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3E8D8465-AD5E-ED43-9B67-5EBD8F02CF95}"/>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3527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04">
    <p:bg>
      <p:bgPr>
        <a:gradFill>
          <a:gsLst>
            <a:gs pos="0">
              <a:srgbClr val="E04E36"/>
            </a:gs>
            <a:gs pos="59000">
              <a:schemeClr val="accent1"/>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4" name="Picture 3">
            <a:extLst>
              <a:ext uri="{FF2B5EF4-FFF2-40B4-BE49-F238E27FC236}">
                <a16:creationId xmlns:a16="http://schemas.microsoft.com/office/drawing/2014/main" id="{92D08384-D5D4-6E46-8D88-4B5382A2794D}"/>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FF0CCA9C-EF9A-6E4D-B3F0-63843585F34E}"/>
              </a:ext>
            </a:extLst>
          </p:cNvPr>
          <p:cNvCxnSpPr>
            <a:cxnSpLocks/>
          </p:cNvCxnSpPr>
          <p:nvPr userDrawn="1"/>
        </p:nvCxnSpPr>
        <p:spPr>
          <a:xfrm>
            <a:off x="4925376" y="4668752"/>
            <a:ext cx="16345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9368685-F7FC-2842-B984-1C1604F5228B}"/>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76657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7" y="1698424"/>
            <a:ext cx="9220200" cy="4124414"/>
          </a:xfrm>
        </p:spPr>
        <p:txBody>
          <a:bodyPr lIns="0" tIns="0" rIns="0" bIns="0">
            <a:normAutofit/>
          </a:bodyPr>
          <a:lstStyle>
            <a:lvl1pPr>
              <a:lnSpc>
                <a:spcPts val="2800"/>
              </a:lnSpc>
              <a:spcAft>
                <a:spcPts val="600"/>
              </a:spcAft>
              <a:defRPr sz="1800"/>
            </a:lvl1pPr>
            <a:lvl2pPr>
              <a:lnSpc>
                <a:spcPts val="2800"/>
              </a:lnSpc>
              <a:spcAft>
                <a:spcPts val="600"/>
              </a:spcAft>
              <a:defRPr sz="1800"/>
            </a:lvl2pPr>
            <a:lvl3pPr>
              <a:lnSpc>
                <a:spcPts val="2800"/>
              </a:lnSpc>
              <a:spcAft>
                <a:spcPts val="600"/>
              </a:spcAft>
              <a:defRPr sz="1800"/>
            </a:lvl3pPr>
            <a:lvl4pPr>
              <a:lnSpc>
                <a:spcPts val="2800"/>
              </a:lnSpc>
              <a:spcAft>
                <a:spcPts val="600"/>
              </a:spcAft>
              <a:defRPr sz="1800"/>
            </a:lvl4pPr>
            <a:lvl5pPr>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81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9D14D-1AC9-484F-AF46-D9EA259843F2}"/>
              </a:ext>
            </a:extLst>
          </p:cNvPr>
          <p:cNvSpPr>
            <a:spLocks noGrp="1"/>
          </p:cNvSpPr>
          <p:nvPr>
            <p:ph type="title"/>
          </p:nvPr>
        </p:nvSpPr>
        <p:spPr>
          <a:xfrm>
            <a:off x="633599" y="365126"/>
            <a:ext cx="11034659" cy="806852"/>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97D905-2064-234C-AE2E-1B355C9FB7A9}"/>
              </a:ext>
            </a:extLst>
          </p:cNvPr>
          <p:cNvSpPr>
            <a:spLocks noGrp="1"/>
          </p:cNvSpPr>
          <p:nvPr>
            <p:ph type="body" idx="1"/>
          </p:nvPr>
        </p:nvSpPr>
        <p:spPr>
          <a:xfrm>
            <a:off x="633600" y="153380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7DEAF5-BD1A-B346-8FB7-893407E76CF4}"/>
              </a:ext>
            </a:extLst>
          </p:cNvPr>
          <p:cNvSpPr>
            <a:spLocks noGrp="1"/>
          </p:cNvSpPr>
          <p:nvPr>
            <p:ph type="dt" sz="half" idx="2"/>
          </p:nvPr>
        </p:nvSpPr>
        <p:spPr>
          <a:xfrm>
            <a:off x="633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fld id="{42688D73-14EE-DE4F-BDAD-519A71B342CD}" type="datetime1">
              <a:rPr lang="en-CA" smtClean="0"/>
              <a:t>2021-11-05</a:t>
            </a:fld>
            <a:endParaRPr lang="en-US"/>
          </a:p>
        </p:txBody>
      </p:sp>
      <p:sp>
        <p:nvSpPr>
          <p:cNvPr id="5" name="Footer Placeholder 4">
            <a:extLst>
              <a:ext uri="{FF2B5EF4-FFF2-40B4-BE49-F238E27FC236}">
                <a16:creationId xmlns:a16="http://schemas.microsoft.com/office/drawing/2014/main" id="{4ADB539F-0407-2649-A498-D235B9BF6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endParaRPr lang="en-US"/>
          </a:p>
        </p:txBody>
      </p:sp>
      <p:sp>
        <p:nvSpPr>
          <p:cNvPr id="6" name="Slide Number Placeholder 5">
            <a:extLst>
              <a:ext uri="{FF2B5EF4-FFF2-40B4-BE49-F238E27FC236}">
                <a16:creationId xmlns:a16="http://schemas.microsoft.com/office/drawing/2014/main" id="{1A8D3842-AAA0-C64F-A0A3-349ED549B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6927472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74" r:id="rId3"/>
    <p:sldLayoutId id="2147483668" r:id="rId4"/>
    <p:sldLayoutId id="2147483657" r:id="rId5"/>
    <p:sldLayoutId id="2147483659" r:id="rId6"/>
    <p:sldLayoutId id="2147483660" r:id="rId7"/>
    <p:sldLayoutId id="2147483658" r:id="rId8"/>
    <p:sldLayoutId id="2147483650" r:id="rId9"/>
    <p:sldLayoutId id="2147483662" r:id="rId10"/>
    <p:sldLayoutId id="2147483675" r:id="rId11"/>
    <p:sldLayoutId id="2147483661" r:id="rId12"/>
    <p:sldLayoutId id="2147483672" r:id="rId13"/>
    <p:sldLayoutId id="2147483663" r:id="rId14"/>
    <p:sldLayoutId id="2147483673" r:id="rId15"/>
    <p:sldLayoutId id="2147483666" r:id="rId16"/>
    <p:sldLayoutId id="2147483667" r:id="rId17"/>
    <p:sldLayoutId id="2147483676" r:id="rId18"/>
    <p:sldLayoutId id="2147483664" r:id="rId19"/>
    <p:sldLayoutId id="2147483665" r:id="rId20"/>
    <p:sldLayoutId id="2147483669" r:id="rId21"/>
    <p:sldLayoutId id="2147483671" r:id="rId22"/>
    <p:sldLayoutId id="2147483670" r:id="rId23"/>
  </p:sldLayoutIdLst>
  <p:hf hdr="0" ftr="0" dt="0"/>
  <p:txStyles>
    <p:titleStyle>
      <a:lvl1pPr algn="l" defTabSz="914400" rtl="0" eaLnBrk="1" latinLnBrk="0" hangingPunct="1">
        <a:lnSpc>
          <a:spcPct val="90000"/>
        </a:lnSpc>
        <a:spcBef>
          <a:spcPct val="0"/>
        </a:spcBef>
        <a:buNone/>
        <a:defRPr sz="2800" kern="1200">
          <a:solidFill>
            <a:schemeClr val="accent1"/>
          </a:solidFill>
          <a:latin typeface="Montserrat" pitchFamily="2" charset="77"/>
          <a:ea typeface="+mj-ea"/>
          <a:cs typeface="+mj-cs"/>
        </a:defRPr>
      </a:lvl1pPr>
    </p:titleStyle>
    <p:body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187-081A-764F-8396-AA4FF27011BC}"/>
              </a:ext>
            </a:extLst>
          </p:cNvPr>
          <p:cNvSpPr>
            <a:spLocks noGrp="1"/>
          </p:cNvSpPr>
          <p:nvPr>
            <p:ph type="ctrTitle"/>
          </p:nvPr>
        </p:nvSpPr>
        <p:spPr>
          <a:xfrm>
            <a:off x="738807" y="2625505"/>
            <a:ext cx="10596131" cy="1773966"/>
          </a:xfrm>
        </p:spPr>
        <p:txBody>
          <a:bodyPr/>
          <a:lstStyle/>
          <a:p>
            <a:r>
              <a:rPr lang="en-US" dirty="0"/>
              <a:t>Introduction to Data Analytics and </a:t>
            </a:r>
            <a:r>
              <a:rPr lang="en-US" dirty="0" err="1"/>
              <a:t>Visualisation</a:t>
            </a:r>
            <a:endParaRPr lang="en-US" dirty="0"/>
          </a:p>
        </p:txBody>
      </p:sp>
      <p:sp>
        <p:nvSpPr>
          <p:cNvPr id="3" name="Subtitle 2">
            <a:extLst>
              <a:ext uri="{FF2B5EF4-FFF2-40B4-BE49-F238E27FC236}">
                <a16:creationId xmlns:a16="http://schemas.microsoft.com/office/drawing/2014/main" id="{61BF0472-7A82-0441-BFD8-E7947EC0FA29}"/>
              </a:ext>
            </a:extLst>
          </p:cNvPr>
          <p:cNvSpPr>
            <a:spLocks noGrp="1"/>
          </p:cNvSpPr>
          <p:nvPr>
            <p:ph type="subTitle" idx="1"/>
          </p:nvPr>
        </p:nvSpPr>
        <p:spPr/>
        <p:txBody>
          <a:bodyPr/>
          <a:lstStyle/>
          <a:p>
            <a:r>
              <a:rPr lang="en-US" dirty="0"/>
              <a:t>A short course on Tableau</a:t>
            </a:r>
          </a:p>
        </p:txBody>
      </p:sp>
    </p:spTree>
    <p:extLst>
      <p:ext uri="{BB962C8B-B14F-4D97-AF65-F5344CB8AC3E}">
        <p14:creationId xmlns:p14="http://schemas.microsoft.com/office/powerpoint/2010/main" val="4095930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452C-8262-0546-BC90-976C178F5CC5}"/>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Understanding Data</a:t>
            </a:r>
            <a:endParaRPr lang="en-US" dirty="0"/>
          </a:p>
        </p:txBody>
      </p:sp>
      <p:sp>
        <p:nvSpPr>
          <p:cNvPr id="3" name="Content Placeholder 2">
            <a:extLst>
              <a:ext uri="{FF2B5EF4-FFF2-40B4-BE49-F238E27FC236}">
                <a16:creationId xmlns:a16="http://schemas.microsoft.com/office/drawing/2014/main" id="{6AB2807D-C792-1846-8203-60BA592A2B9F}"/>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20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sp>
        <p:nvSpPr>
          <p:cNvPr id="5" name="Slide Number Placeholder 4">
            <a:extLst>
              <a:ext uri="{FF2B5EF4-FFF2-40B4-BE49-F238E27FC236}">
                <a16:creationId xmlns:a16="http://schemas.microsoft.com/office/drawing/2014/main" id="{5550B37B-6BD5-4E4C-A876-8207EB6E3030}"/>
              </a:ext>
            </a:extLst>
          </p:cNvPr>
          <p:cNvSpPr>
            <a:spLocks noGrp="1"/>
          </p:cNvSpPr>
          <p:nvPr>
            <p:ph type="sldNum" sz="quarter" idx="12"/>
          </p:nvPr>
        </p:nvSpPr>
        <p:spPr/>
        <p:txBody>
          <a:bodyPr/>
          <a:lstStyle/>
          <a:p>
            <a:fld id="{07A04D6F-4389-C645-AE2A-A6C68DECBBDE}" type="slidenum">
              <a:rPr lang="en-US" smtClean="0"/>
              <a:pPr/>
              <a:t>10</a:t>
            </a:fld>
            <a:endParaRPr lang="en-US"/>
          </a:p>
        </p:txBody>
      </p:sp>
      <p:sp>
        <p:nvSpPr>
          <p:cNvPr id="6" name="Content Placeholder 2">
            <a:extLst>
              <a:ext uri="{FF2B5EF4-FFF2-40B4-BE49-F238E27FC236}">
                <a16:creationId xmlns:a16="http://schemas.microsoft.com/office/drawing/2014/main" id="{789F7446-EC77-4B0C-9A25-F1DF0ECF15FF}"/>
              </a:ext>
            </a:extLst>
          </p:cNvPr>
          <p:cNvSpPr txBox="1">
            <a:spLocks/>
          </p:cNvSpPr>
          <p:nvPr/>
        </p:nvSpPr>
        <p:spPr>
          <a:xfrm>
            <a:off x="504273" y="1234147"/>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Metadata</a:t>
            </a:r>
          </a:p>
        </p:txBody>
      </p:sp>
      <p:pic>
        <p:nvPicPr>
          <p:cNvPr id="9" name="Picture 8">
            <a:extLst>
              <a:ext uri="{FF2B5EF4-FFF2-40B4-BE49-F238E27FC236}">
                <a16:creationId xmlns:a16="http://schemas.microsoft.com/office/drawing/2014/main" id="{B2C6A3F8-9DB4-4800-B71D-82264844CCBE}"/>
              </a:ext>
            </a:extLst>
          </p:cNvPr>
          <p:cNvPicPr>
            <a:picLocks noChangeAspect="1"/>
          </p:cNvPicPr>
          <p:nvPr/>
        </p:nvPicPr>
        <p:blipFill>
          <a:blip r:embed="rId2"/>
          <a:stretch>
            <a:fillRect/>
          </a:stretch>
        </p:blipFill>
        <p:spPr>
          <a:xfrm>
            <a:off x="6462364" y="1698424"/>
            <a:ext cx="5455149" cy="3489212"/>
          </a:xfrm>
          <a:prstGeom prst="rect">
            <a:avLst/>
          </a:prstGeom>
        </p:spPr>
      </p:pic>
      <p:sp>
        <p:nvSpPr>
          <p:cNvPr id="10" name="TextBox 9">
            <a:extLst>
              <a:ext uri="{FF2B5EF4-FFF2-40B4-BE49-F238E27FC236}">
                <a16:creationId xmlns:a16="http://schemas.microsoft.com/office/drawing/2014/main" id="{01D7AF5E-757C-4331-967A-FFE831FC0DEE}"/>
              </a:ext>
            </a:extLst>
          </p:cNvPr>
          <p:cNvSpPr txBox="1"/>
          <p:nvPr/>
        </p:nvSpPr>
        <p:spPr>
          <a:xfrm>
            <a:off x="6032491" y="518763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GB" sz="1400" dirty="0">
                <a:solidFill>
                  <a:srgbClr val="EC6841"/>
                </a:solidFill>
                <a:latin typeface="Calibri"/>
                <a:hlinkClick r:id="rId3">
                  <a:extLst>
                    <a:ext uri="{A12FA001-AC4F-418D-AE19-62706E023703}">
                      <ahyp:hlinkClr xmlns:ahyp="http://schemas.microsoft.com/office/drawing/2018/hyperlinkcolor" val="tx"/>
                    </a:ext>
                  </a:extLst>
                </a:hlinkClick>
              </a:rPr>
              <a:t>http://learndatamodeling.com/wp-content/uploads/2015/10/tmeta.gif</a:t>
            </a:r>
            <a:r>
              <a:rPr lang="en-GB" sz="1400" dirty="0">
                <a:solidFill>
                  <a:srgbClr val="EC6841"/>
                </a:solidFill>
                <a:latin typeface="Calibri"/>
              </a:rPr>
              <a:t> </a:t>
            </a:r>
          </a:p>
        </p:txBody>
      </p:sp>
    </p:spTree>
    <p:extLst>
      <p:ext uri="{BB962C8B-B14F-4D97-AF65-F5344CB8AC3E}">
        <p14:creationId xmlns:p14="http://schemas.microsoft.com/office/powerpoint/2010/main" val="24283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2 – An Introduction to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11</a:t>
            </a:fld>
            <a:endParaRPr lang="en-US"/>
          </a:p>
        </p:txBody>
      </p:sp>
    </p:spTree>
    <p:extLst>
      <p:ext uri="{BB962C8B-B14F-4D97-AF65-F5344CB8AC3E}">
        <p14:creationId xmlns:p14="http://schemas.microsoft.com/office/powerpoint/2010/main" val="144522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12</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Overwhelming amount of data available today</a:t>
            </a:r>
          </a:p>
        </p:txBody>
      </p:sp>
      <p:pic>
        <p:nvPicPr>
          <p:cNvPr id="8" name="Content Placeholder 5" descr="A screenshot of a cell phone&#10;&#10;Description automatically generated">
            <a:extLst>
              <a:ext uri="{FF2B5EF4-FFF2-40B4-BE49-F238E27FC236}">
                <a16:creationId xmlns:a16="http://schemas.microsoft.com/office/drawing/2014/main" id="{4085012F-94C8-4916-9794-2BD389DD2F86}"/>
              </a:ext>
            </a:extLst>
          </p:cNvPr>
          <p:cNvPicPr>
            <a:picLocks noGrp="1" noChangeAspect="1"/>
          </p:cNvPicPr>
          <p:nvPr>
            <p:ph idx="1"/>
          </p:nvPr>
        </p:nvPicPr>
        <p:blipFill>
          <a:blip r:embed="rId2"/>
          <a:stretch>
            <a:fillRect/>
          </a:stretch>
        </p:blipFill>
        <p:spPr>
          <a:xfrm>
            <a:off x="8082202" y="1225093"/>
            <a:ext cx="3561439" cy="4632915"/>
          </a:xfrm>
          <a:effectLst>
            <a:outerShdw blurRad="63500" sx="102000" sy="102000" algn="ctr" rotWithShape="0">
              <a:prstClr val="black">
                <a:alpha val="40000"/>
              </a:prstClr>
            </a:outerShdw>
          </a:effectLst>
        </p:spPr>
      </p:pic>
      <p:pic>
        <p:nvPicPr>
          <p:cNvPr id="9" name="Picture 8" descr="A close up of a map&#10;&#10;Description automatically generated">
            <a:extLst>
              <a:ext uri="{FF2B5EF4-FFF2-40B4-BE49-F238E27FC236}">
                <a16:creationId xmlns:a16="http://schemas.microsoft.com/office/drawing/2014/main" id="{ED339EFF-E871-4AFA-A547-6DDD7F281355}"/>
              </a:ext>
            </a:extLst>
          </p:cNvPr>
          <p:cNvPicPr>
            <a:picLocks noChangeAspect="1"/>
          </p:cNvPicPr>
          <p:nvPr/>
        </p:nvPicPr>
        <p:blipFill>
          <a:blip r:embed="rId3"/>
          <a:stretch>
            <a:fillRect/>
          </a:stretch>
        </p:blipFill>
        <p:spPr>
          <a:xfrm>
            <a:off x="2719207" y="2228039"/>
            <a:ext cx="5153741" cy="3629968"/>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093DD355-CED7-43D2-8D69-978783443B4E}"/>
              </a:ext>
            </a:extLst>
          </p:cNvPr>
          <p:cNvSpPr txBox="1"/>
          <p:nvPr/>
        </p:nvSpPr>
        <p:spPr>
          <a:xfrm>
            <a:off x="334979" y="2228040"/>
            <a:ext cx="2174976" cy="3629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solidFill>
                  <a:srgbClr val="01385B"/>
                </a:solidFill>
              </a:rPr>
              <a:t>A coloured map is essentially millions of data points/ measurements.</a:t>
            </a:r>
          </a:p>
          <a:p>
            <a:pPr marL="0" indent="0" algn="ctr">
              <a:buNone/>
            </a:pPr>
            <a:endParaRPr lang="en-US" sz="1867" dirty="0">
              <a:solidFill>
                <a:srgbClr val="01385B"/>
              </a:solidFill>
            </a:endParaRPr>
          </a:p>
          <a:p>
            <a:pPr marL="0" indent="0" algn="ctr">
              <a:buNone/>
            </a:pPr>
            <a:r>
              <a:rPr lang="en-US" sz="1867" dirty="0">
                <a:solidFill>
                  <a:srgbClr val="01385B"/>
                </a:solidFill>
              </a:rPr>
              <a:t>Overwhelming in an excel sheet, but easy to see if visualized properly</a:t>
            </a:r>
            <a:endParaRPr lang="en-SG" sz="1867" dirty="0">
              <a:solidFill>
                <a:srgbClr val="01385B"/>
              </a:solidFill>
            </a:endParaRPr>
          </a:p>
        </p:txBody>
      </p:sp>
    </p:spTree>
    <p:extLst>
      <p:ext uri="{BB962C8B-B14F-4D97-AF65-F5344CB8AC3E}">
        <p14:creationId xmlns:p14="http://schemas.microsoft.com/office/powerpoint/2010/main" val="398164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13</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stages of the data visualisation process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Collection and Storage: </a:t>
            </a:r>
            <a:r>
              <a:rPr lang="en-GB" sz="2000" dirty="0">
                <a:latin typeface="Roboto Light" panose="02000000000000000000" pitchFamily="2" charset="0"/>
                <a:ea typeface="Roboto Light" panose="02000000000000000000" pitchFamily="2" charset="0"/>
              </a:rPr>
              <a:t>the collection and storage of data</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Pre-processing: </a:t>
            </a:r>
            <a:r>
              <a:rPr lang="en-GB" sz="2000" dirty="0">
                <a:latin typeface="Roboto Light" panose="02000000000000000000" pitchFamily="2" charset="0"/>
                <a:ea typeface="Roboto Light" panose="02000000000000000000" pitchFamily="2" charset="0"/>
              </a:rPr>
              <a:t>the pre-processing of data to transform it into something one can understand</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Graphics Engine: </a:t>
            </a:r>
            <a:r>
              <a:rPr lang="en-GB" sz="2000" dirty="0">
                <a:latin typeface="Roboto Light" panose="02000000000000000000" pitchFamily="2" charset="0"/>
                <a:ea typeface="Roboto Light" panose="02000000000000000000" pitchFamily="2" charset="0"/>
              </a:rPr>
              <a:t>the display hardware and the graphics algorithms to produce data visualisation on screen</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Human Visual and Cognitive Processing: </a:t>
            </a:r>
            <a:r>
              <a:rPr lang="en-GB" sz="20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
        <p:nvSpPr>
          <p:cNvPr id="12" name="TextBox 11">
            <a:extLst>
              <a:ext uri="{FF2B5EF4-FFF2-40B4-BE49-F238E27FC236}">
                <a16:creationId xmlns:a16="http://schemas.microsoft.com/office/drawing/2014/main" id="{5FA4FB9E-B90D-4268-B550-34E1F45DBA4D}"/>
              </a:ext>
            </a:extLst>
          </p:cNvPr>
          <p:cNvSpPr txBox="1"/>
          <p:nvPr/>
        </p:nvSpPr>
        <p:spPr>
          <a:xfrm>
            <a:off x="645017" y="499438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US" sz="1400" i="1" dirty="0">
                <a:solidFill>
                  <a:srgbClr val="EC6841"/>
                </a:solidFill>
                <a:latin typeface="Calibri"/>
              </a:rPr>
              <a:t>Information Visualization: Perception for Design</a:t>
            </a:r>
            <a:r>
              <a:rPr lang="en-GB" sz="1400" i="1" dirty="0">
                <a:solidFill>
                  <a:srgbClr val="EC6841"/>
                </a:solidFill>
                <a:latin typeface="Calibri"/>
              </a:rPr>
              <a:t>, C. Ware, 2013</a:t>
            </a:r>
            <a:endParaRPr lang="en-US" sz="1400" i="1" dirty="0">
              <a:solidFill>
                <a:srgbClr val="EC6841"/>
              </a:solidFill>
              <a:latin typeface="Calibri"/>
            </a:endParaRPr>
          </a:p>
        </p:txBody>
      </p:sp>
    </p:spTree>
    <p:extLst>
      <p:ext uri="{BB962C8B-B14F-4D97-AF65-F5344CB8AC3E}">
        <p14:creationId xmlns:p14="http://schemas.microsoft.com/office/powerpoint/2010/main" val="274008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14</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Provides us the ability to comprehend huge amounts of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Allows the perception of emergent properties that are not anticipated (e.g. </a:t>
            </a:r>
            <a:r>
              <a:rPr lang="en-US" sz="2000" dirty="0">
                <a:solidFill>
                  <a:srgbClr val="FF0000"/>
                </a:solidFill>
                <a:latin typeface="Roboto Light" panose="02000000000000000000" pitchFamily="2" charset="0"/>
                <a:ea typeface="Roboto Light" panose="02000000000000000000" pitchFamily="2" charset="0"/>
              </a:rPr>
              <a:t>red</a:t>
            </a:r>
            <a:r>
              <a:rPr lang="en-US" sz="2000" dirty="0">
                <a:latin typeface="Roboto Light" panose="02000000000000000000" pitchFamily="2" charset="0"/>
                <a:ea typeface="Roboto Light" panose="02000000000000000000" pitchFamily="2" charset="0"/>
              </a:rPr>
              <a:t> for </a:t>
            </a:r>
            <a:r>
              <a:rPr lang="en-US" sz="2000" dirty="0">
                <a:solidFill>
                  <a:srgbClr val="FF0000"/>
                </a:solidFill>
                <a:latin typeface="Roboto Light" panose="02000000000000000000" pitchFamily="2" charset="0"/>
                <a:ea typeface="Roboto Light" panose="02000000000000000000" pitchFamily="2" charset="0"/>
              </a:rPr>
              <a:t>danger</a:t>
            </a:r>
            <a:r>
              <a:rPr lang="en-US" sz="2000" dirty="0">
                <a:latin typeface="Roboto Light" panose="02000000000000000000" pitchFamily="2" charset="0"/>
                <a:ea typeface="Roboto Light" panose="02000000000000000000" pitchFamily="2" charset="0"/>
              </a:rPr>
              <a:t>)</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the understanding of both large-scale and small-scale features of the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2120209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15</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2233812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3 – Tableau as a Tool for Business Analytics &amp;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16</a:t>
            </a:fld>
            <a:endParaRPr lang="en-US"/>
          </a:p>
        </p:txBody>
      </p:sp>
    </p:spTree>
    <p:extLst>
      <p:ext uri="{BB962C8B-B14F-4D97-AF65-F5344CB8AC3E}">
        <p14:creationId xmlns:p14="http://schemas.microsoft.com/office/powerpoint/2010/main" val="1900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B244F-D28D-4145-807F-8C4654E42B60}"/>
              </a:ext>
            </a:extLst>
          </p:cNvPr>
          <p:cNvSpPr>
            <a:spLocks noGrp="1"/>
          </p:cNvSpPr>
          <p:nvPr>
            <p:ph type="title"/>
          </p:nvPr>
        </p:nvSpPr>
        <p:spPr/>
        <p:txBody>
          <a:bodyPr/>
          <a:lstStyle/>
          <a:p>
            <a:r>
              <a:rPr lang="en-US" altLang="en-US" sz="2800" dirty="0">
                <a:latin typeface="Roboto Medium"/>
                <a:ea typeface="ヒラギノ角ゴ Pro W3"/>
                <a:cs typeface="ヒラギノ角ゴ Pro W3"/>
              </a:rPr>
              <a:t>Tableau Interface</a:t>
            </a:r>
            <a:endParaRPr lang="en-SG" altLang="en-US" sz="2800" dirty="0">
              <a:latin typeface="Roboto Medium"/>
              <a:ea typeface="ヒラギノ角ゴ Pro W3"/>
              <a:cs typeface="ヒラギノ角ゴ Pro W3"/>
            </a:endParaRPr>
          </a:p>
        </p:txBody>
      </p:sp>
      <p:sp>
        <p:nvSpPr>
          <p:cNvPr id="5" name="Content Placeholder 4">
            <a:extLst>
              <a:ext uri="{FF2B5EF4-FFF2-40B4-BE49-F238E27FC236}">
                <a16:creationId xmlns:a16="http://schemas.microsoft.com/office/drawing/2014/main" id="{B9B2E23E-5361-5E44-A163-6D7364CA16BE}"/>
              </a:ext>
            </a:extLst>
          </p:cNvPr>
          <p:cNvSpPr>
            <a:spLocks noGrp="1"/>
          </p:cNvSpPr>
          <p:nvPr>
            <p:ph idx="1"/>
          </p:nvPr>
        </p:nvSpPr>
        <p:spPr>
          <a:xfrm>
            <a:off x="632138" y="1366792"/>
            <a:ext cx="5922225" cy="4494681"/>
          </a:xfrm>
        </p:spPr>
        <p:txBody>
          <a:bodyPr>
            <a:noAutofit/>
          </a:bodyPr>
          <a:lstStyle/>
          <a:p>
            <a:pPr marL="12600" indent="0" defTabSz="1219170">
              <a:lnSpc>
                <a:spcPct val="100000"/>
              </a:lnSpc>
              <a:spcBef>
                <a:spcPts val="0"/>
              </a:spcBef>
              <a:spcAft>
                <a:spcPts val="0"/>
              </a:spcAft>
              <a:buNone/>
            </a:pPr>
            <a:r>
              <a:rPr lang="en-US" altLang="en-US" sz="1600" b="1" dirty="0">
                <a:solidFill>
                  <a:srgbClr val="333333"/>
                </a:solidFill>
                <a:latin typeface="+mj-lt"/>
              </a:rPr>
              <a:t>A.</a:t>
            </a:r>
            <a:r>
              <a:rPr lang="en-US" altLang="en-US" sz="1600" dirty="0">
                <a:solidFill>
                  <a:srgbClr val="333333"/>
                </a:solidFill>
                <a:latin typeface="+mj-lt"/>
              </a:rPr>
              <a:t> </a:t>
            </a:r>
            <a:r>
              <a:rPr lang="en-US" altLang="en-US" sz="1600" dirty="0">
                <a:solidFill>
                  <a:srgbClr val="FF6D02"/>
                </a:solidFill>
                <a:latin typeface="+mj-lt"/>
              </a:rPr>
              <a:t>Workbook</a:t>
            </a:r>
            <a:r>
              <a:rPr lang="en-US" altLang="en-US" sz="1600" dirty="0">
                <a:solidFill>
                  <a:srgbClr val="333333"/>
                </a:solidFill>
                <a:latin typeface="+mj-lt"/>
              </a:rPr>
              <a:t> - contains sheets ( either a worksheet, dashboard, or story).</a:t>
            </a:r>
          </a:p>
          <a:p>
            <a:pPr marL="12600" indent="0" defTabSz="1219170">
              <a:lnSpc>
                <a:spcPct val="100000"/>
              </a:lnSpc>
              <a:spcBef>
                <a:spcPts val="0"/>
              </a:spcBef>
              <a:spcAft>
                <a:spcPts val="0"/>
              </a:spcAft>
              <a:buNone/>
            </a:pPr>
            <a:r>
              <a:rPr lang="en-US" altLang="en-US" sz="1600" dirty="0">
                <a:solidFill>
                  <a:srgbClr val="333333"/>
                </a:solidFill>
                <a:latin typeface="+mj-lt"/>
              </a:rPr>
              <a:t> </a:t>
            </a:r>
          </a:p>
          <a:p>
            <a:pPr marL="12600" indent="0" defTabSz="1219170">
              <a:lnSpc>
                <a:spcPct val="100000"/>
              </a:lnSpc>
              <a:spcBef>
                <a:spcPts val="0"/>
              </a:spcBef>
              <a:spcAft>
                <a:spcPts val="0"/>
              </a:spcAft>
              <a:buNone/>
            </a:pPr>
            <a:r>
              <a:rPr lang="en-US" altLang="en-US" sz="1600" b="1" dirty="0">
                <a:solidFill>
                  <a:srgbClr val="333333"/>
                </a:solidFill>
                <a:latin typeface="+mj-lt"/>
              </a:rPr>
              <a:t>B.</a:t>
            </a:r>
            <a:r>
              <a:rPr lang="en-US" altLang="en-US" sz="1600" dirty="0">
                <a:solidFill>
                  <a:srgbClr val="333333"/>
                </a:solidFill>
                <a:latin typeface="+mj-lt"/>
              </a:rPr>
              <a:t> </a:t>
            </a:r>
            <a:r>
              <a:rPr lang="en-US" altLang="en-US" sz="1600" dirty="0">
                <a:solidFill>
                  <a:srgbClr val="FF6D02"/>
                </a:solidFill>
                <a:latin typeface="+mj-lt"/>
              </a:rPr>
              <a:t>Cards and shelves </a:t>
            </a:r>
            <a:r>
              <a:rPr lang="en-US" altLang="en-US" sz="1600" dirty="0">
                <a:solidFill>
                  <a:srgbClr val="333333"/>
                </a:solidFill>
                <a:latin typeface="+mj-lt"/>
              </a:rPr>
              <a:t>- Drag fields to the cards and shelves in the workspace to add data to your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C.</a:t>
            </a:r>
            <a:r>
              <a:rPr lang="en-US" altLang="en-US" sz="1600" dirty="0">
                <a:solidFill>
                  <a:srgbClr val="333333"/>
                </a:solidFill>
                <a:latin typeface="+mj-lt"/>
              </a:rPr>
              <a:t> </a:t>
            </a:r>
            <a:r>
              <a:rPr lang="en-US" altLang="en-US" sz="1600" dirty="0">
                <a:solidFill>
                  <a:srgbClr val="FF6D02"/>
                </a:solidFill>
                <a:latin typeface="+mj-lt"/>
              </a:rPr>
              <a:t>Toolbar </a:t>
            </a:r>
            <a:r>
              <a:rPr lang="en-US" altLang="en-US" sz="1600" dirty="0">
                <a:solidFill>
                  <a:srgbClr val="333333"/>
                </a:solidFill>
                <a:latin typeface="+mj-lt"/>
              </a:rPr>
              <a:t>- To access commands, analysis and navigation tools.</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D.</a:t>
            </a:r>
            <a:r>
              <a:rPr lang="en-US" altLang="en-US" sz="1600" dirty="0">
                <a:solidFill>
                  <a:srgbClr val="333333"/>
                </a:solidFill>
                <a:latin typeface="+mj-lt"/>
              </a:rPr>
              <a:t> </a:t>
            </a:r>
            <a:r>
              <a:rPr lang="en-US" altLang="en-US" sz="1600" dirty="0">
                <a:solidFill>
                  <a:srgbClr val="FF6D02"/>
                </a:solidFill>
                <a:latin typeface="+mj-lt"/>
              </a:rPr>
              <a:t>View </a:t>
            </a:r>
            <a:r>
              <a:rPr lang="en-US" altLang="en-US" sz="1600" dirty="0">
                <a:solidFill>
                  <a:srgbClr val="333333"/>
                </a:solidFill>
                <a:latin typeface="+mj-lt"/>
              </a:rPr>
              <a:t>- Workspace (Canvas) to create visualization ("viz").</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E.</a:t>
            </a:r>
            <a:r>
              <a:rPr lang="en-US" altLang="en-US" sz="1600" dirty="0">
                <a:solidFill>
                  <a:srgbClr val="333333"/>
                </a:solidFill>
                <a:latin typeface="+mj-lt"/>
              </a:rPr>
              <a:t> Click this icon to go to the Start page to connect to data. </a:t>
            </a:r>
          </a:p>
          <a:p>
            <a:pPr marL="12600" indent="0" defTabSz="1219170">
              <a:lnSpc>
                <a:spcPct val="100000"/>
              </a:lnSpc>
              <a:spcBef>
                <a:spcPts val="0"/>
              </a:spcBef>
              <a:spcAft>
                <a:spcPts val="0"/>
              </a:spcAft>
              <a:buNone/>
            </a:pPr>
            <a:endParaRPr lang="en-US" altLang="en-US" sz="1600" dirty="0">
              <a:solidFill>
                <a:srgbClr val="333333"/>
              </a:solidFill>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F.</a:t>
            </a:r>
            <a:r>
              <a:rPr lang="en-US" altLang="en-US" sz="1600" dirty="0">
                <a:solidFill>
                  <a:srgbClr val="333333"/>
                </a:solidFill>
                <a:latin typeface="+mj-lt"/>
              </a:rPr>
              <a:t> </a:t>
            </a:r>
            <a:r>
              <a:rPr lang="en-US" altLang="en-US" sz="1600" dirty="0">
                <a:solidFill>
                  <a:srgbClr val="FF6D02"/>
                </a:solidFill>
                <a:latin typeface="+mj-lt"/>
              </a:rPr>
              <a:t>Side Bar</a:t>
            </a:r>
            <a:r>
              <a:rPr lang="en-US" altLang="en-US" sz="1600" dirty="0">
                <a:solidFill>
                  <a:srgbClr val="333333"/>
                </a:solidFill>
                <a:latin typeface="+mj-lt"/>
              </a:rPr>
              <a:t>- Contains the </a:t>
            </a:r>
            <a:r>
              <a:rPr lang="en-US" altLang="en-US" sz="1600" dirty="0">
                <a:solidFill>
                  <a:srgbClr val="FF6D02"/>
                </a:solidFill>
                <a:latin typeface="+mj-lt"/>
              </a:rPr>
              <a:t>Data pane </a:t>
            </a:r>
            <a:r>
              <a:rPr lang="en-US" altLang="en-US" sz="1600" dirty="0">
                <a:solidFill>
                  <a:srgbClr val="333333"/>
                </a:solidFill>
                <a:latin typeface="+mj-lt"/>
              </a:rPr>
              <a:t>and the </a:t>
            </a:r>
            <a:r>
              <a:rPr lang="en-US" altLang="en-US" sz="1600" dirty="0">
                <a:solidFill>
                  <a:srgbClr val="FF6D02"/>
                </a:solidFill>
                <a:latin typeface="+mj-lt"/>
              </a:rPr>
              <a:t>Analytics pane.</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G.</a:t>
            </a:r>
            <a:r>
              <a:rPr lang="en-US" altLang="en-US" sz="1600" dirty="0">
                <a:solidFill>
                  <a:srgbClr val="333333"/>
                </a:solidFill>
                <a:latin typeface="+mj-lt"/>
              </a:rPr>
              <a:t> Data Source page - view and manipulate your data. </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H.</a:t>
            </a:r>
            <a:r>
              <a:rPr lang="en-US" altLang="en-US" sz="1600" dirty="0">
                <a:solidFill>
                  <a:srgbClr val="333333"/>
                </a:solidFill>
                <a:latin typeface="+mj-lt"/>
              </a:rPr>
              <a:t> </a:t>
            </a:r>
            <a:r>
              <a:rPr lang="en-US" altLang="en-US" sz="1600" dirty="0">
                <a:solidFill>
                  <a:srgbClr val="FF6D02"/>
                </a:solidFill>
                <a:latin typeface="+mj-lt"/>
              </a:rPr>
              <a:t>Status bar </a:t>
            </a:r>
            <a:r>
              <a:rPr lang="en-US" altLang="en-US" sz="1600" dirty="0">
                <a:solidFill>
                  <a:srgbClr val="333333"/>
                </a:solidFill>
                <a:latin typeface="+mj-lt"/>
              </a:rPr>
              <a:t>- Displays information about the current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I.</a:t>
            </a:r>
            <a:r>
              <a:rPr lang="en-US" altLang="en-US" sz="1600" dirty="0">
                <a:solidFill>
                  <a:srgbClr val="333333"/>
                </a:solidFill>
                <a:latin typeface="+mj-lt"/>
              </a:rPr>
              <a:t> </a:t>
            </a:r>
            <a:r>
              <a:rPr lang="en-US" altLang="en-US" sz="1600" dirty="0">
                <a:solidFill>
                  <a:srgbClr val="FF6D02"/>
                </a:solidFill>
                <a:latin typeface="+mj-lt"/>
              </a:rPr>
              <a:t>Sheet</a:t>
            </a:r>
            <a:r>
              <a:rPr lang="en-US" altLang="en-US" sz="1600" dirty="0">
                <a:solidFill>
                  <a:srgbClr val="333333"/>
                </a:solidFill>
                <a:latin typeface="+mj-lt"/>
              </a:rPr>
              <a:t> </a:t>
            </a:r>
            <a:r>
              <a:rPr lang="en-US" altLang="en-US" sz="1600" dirty="0">
                <a:solidFill>
                  <a:srgbClr val="FF6D02"/>
                </a:solidFill>
                <a:latin typeface="+mj-lt"/>
              </a:rPr>
              <a:t>tabs</a:t>
            </a:r>
            <a:r>
              <a:rPr lang="en-US" altLang="en-US" sz="1600" dirty="0">
                <a:solidFill>
                  <a:srgbClr val="333333"/>
                </a:solidFill>
                <a:latin typeface="+mj-lt"/>
              </a:rPr>
              <a:t> - Tabs represent each sheet (worksheets, dashboards, and stories) in your workbook.</a:t>
            </a:r>
            <a:endParaRPr lang="en-US" altLang="en-US" dirty="0">
              <a:latin typeface="+mj-lt"/>
            </a:endParaRPr>
          </a:p>
        </p:txBody>
      </p:sp>
      <p:sp>
        <p:nvSpPr>
          <p:cNvPr id="2" name="Slide Number Placeholder 1">
            <a:extLst>
              <a:ext uri="{FF2B5EF4-FFF2-40B4-BE49-F238E27FC236}">
                <a16:creationId xmlns:a16="http://schemas.microsoft.com/office/drawing/2014/main" id="{9B6D65CD-6326-3A4A-8D94-699BF5797CCD}"/>
              </a:ext>
            </a:extLst>
          </p:cNvPr>
          <p:cNvSpPr>
            <a:spLocks noGrp="1"/>
          </p:cNvSpPr>
          <p:nvPr>
            <p:ph type="sldNum" sz="quarter" idx="12"/>
          </p:nvPr>
        </p:nvSpPr>
        <p:spPr/>
        <p:txBody>
          <a:bodyPr/>
          <a:lstStyle/>
          <a:p>
            <a:fld id="{07A04D6F-4389-C645-AE2A-A6C68DECBBDE}" type="slidenum">
              <a:rPr lang="en-US" smtClean="0"/>
              <a:pPr/>
              <a:t>17</a:t>
            </a:fld>
            <a:endParaRPr lang="en-US"/>
          </a:p>
        </p:txBody>
      </p:sp>
      <p:pic>
        <p:nvPicPr>
          <p:cNvPr id="9" name="Picture 8">
            <a:extLst>
              <a:ext uri="{FF2B5EF4-FFF2-40B4-BE49-F238E27FC236}">
                <a16:creationId xmlns:a16="http://schemas.microsoft.com/office/drawing/2014/main" id="{5768C2BA-90AF-4DE2-A70A-E331FC426111}"/>
              </a:ext>
            </a:extLst>
          </p:cNvPr>
          <p:cNvPicPr>
            <a:picLocks noChangeAspect="1"/>
          </p:cNvPicPr>
          <p:nvPr/>
        </p:nvPicPr>
        <p:blipFill>
          <a:blip r:embed="rId2"/>
          <a:stretch>
            <a:fillRect/>
          </a:stretch>
        </p:blipFill>
        <p:spPr>
          <a:xfrm>
            <a:off x="6554363" y="660828"/>
            <a:ext cx="5499737" cy="5137271"/>
          </a:xfrm>
          <a:prstGeom prst="rect">
            <a:avLst/>
          </a:prstGeom>
        </p:spPr>
      </p:pic>
      <p:sp>
        <p:nvSpPr>
          <p:cNvPr id="10" name="Rectangle 9">
            <a:extLst>
              <a:ext uri="{FF2B5EF4-FFF2-40B4-BE49-F238E27FC236}">
                <a16:creationId xmlns:a16="http://schemas.microsoft.com/office/drawing/2014/main" id="{A3020E69-C94C-4D8B-BEF3-CEA58C831E80}"/>
              </a:ext>
            </a:extLst>
          </p:cNvPr>
          <p:cNvSpPr/>
          <p:nvPr/>
        </p:nvSpPr>
        <p:spPr>
          <a:xfrm>
            <a:off x="1146786" y="6043283"/>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https://help.tableau.com/current/pro/desktop/en-us/environment_workspace.htm</a:t>
            </a:r>
          </a:p>
        </p:txBody>
      </p:sp>
    </p:spTree>
    <p:extLst>
      <p:ext uri="{BB962C8B-B14F-4D97-AF65-F5344CB8AC3E}">
        <p14:creationId xmlns:p14="http://schemas.microsoft.com/office/powerpoint/2010/main" val="241669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5855-1311-4446-9F0C-1BFEC864668E}"/>
              </a:ext>
            </a:extLst>
          </p:cNvPr>
          <p:cNvSpPr>
            <a:spLocks noGrp="1"/>
          </p:cNvSpPr>
          <p:nvPr>
            <p:ph type="title"/>
          </p:nvPr>
        </p:nvSpPr>
        <p:spPr>
          <a:xfrm>
            <a:off x="633600" y="365125"/>
            <a:ext cx="11159544" cy="845489"/>
          </a:xfrm>
        </p:spPr>
        <p:txBody>
          <a:bodyPr/>
          <a:lstStyle/>
          <a:p>
            <a:r>
              <a:rPr lang="en-SG" altLang="en-US" sz="2800" dirty="0">
                <a:ea typeface="ヒラギノ角ゴ Pro W3"/>
                <a:cs typeface="ヒラギノ角ゴ Pro W3"/>
              </a:rPr>
              <a:t>Tableau File Extension</a:t>
            </a:r>
          </a:p>
        </p:txBody>
      </p:sp>
      <p:sp>
        <p:nvSpPr>
          <p:cNvPr id="3" name="Slide Number Placeholder 2">
            <a:extLst>
              <a:ext uri="{FF2B5EF4-FFF2-40B4-BE49-F238E27FC236}">
                <a16:creationId xmlns:a16="http://schemas.microsoft.com/office/drawing/2014/main" id="{81B5E358-999B-0548-99D6-83ED2133CFF6}"/>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18</a:t>
            </a:fld>
            <a:endParaRPr lang="en-US" dirty="0"/>
          </a:p>
        </p:txBody>
      </p:sp>
      <p:graphicFrame>
        <p:nvGraphicFramePr>
          <p:cNvPr id="5" name="Table 5">
            <a:extLst>
              <a:ext uri="{FF2B5EF4-FFF2-40B4-BE49-F238E27FC236}">
                <a16:creationId xmlns:a16="http://schemas.microsoft.com/office/drawing/2014/main" id="{17828901-3703-4C4C-A39D-B279C7812618}"/>
              </a:ext>
            </a:extLst>
          </p:cNvPr>
          <p:cNvGraphicFramePr>
            <a:graphicFrameLocks noGrp="1"/>
          </p:cNvGraphicFramePr>
          <p:nvPr>
            <p:ph type="tbl" sz="quarter" idx="13"/>
            <p:extLst>
              <p:ext uri="{D42A27DB-BD31-4B8C-83A1-F6EECF244321}">
                <p14:modId xmlns:p14="http://schemas.microsoft.com/office/powerpoint/2010/main" val="2421374198"/>
              </p:ext>
            </p:extLst>
          </p:nvPr>
        </p:nvGraphicFramePr>
        <p:xfrm>
          <a:off x="853247" y="1296058"/>
          <a:ext cx="11024900" cy="5010080"/>
        </p:xfrm>
        <a:graphic>
          <a:graphicData uri="http://schemas.openxmlformats.org/drawingml/2006/table">
            <a:tbl>
              <a:tblPr firstRow="1" bandRow="1">
                <a:tableStyleId>{85BE263C-DBD7-4A20-BB59-AAB30ACAA65A}</a:tableStyleId>
              </a:tblPr>
              <a:tblGrid>
                <a:gridCol w="1130550">
                  <a:extLst>
                    <a:ext uri="{9D8B030D-6E8A-4147-A177-3AD203B41FA5}">
                      <a16:colId xmlns:a16="http://schemas.microsoft.com/office/drawing/2014/main" val="913827009"/>
                    </a:ext>
                  </a:extLst>
                </a:gridCol>
                <a:gridCol w="1193605">
                  <a:extLst>
                    <a:ext uri="{9D8B030D-6E8A-4147-A177-3AD203B41FA5}">
                      <a16:colId xmlns:a16="http://schemas.microsoft.com/office/drawing/2014/main" val="519639266"/>
                    </a:ext>
                  </a:extLst>
                </a:gridCol>
                <a:gridCol w="8700745">
                  <a:extLst>
                    <a:ext uri="{9D8B030D-6E8A-4147-A177-3AD203B41FA5}">
                      <a16:colId xmlns:a16="http://schemas.microsoft.com/office/drawing/2014/main" val="3758218726"/>
                    </a:ext>
                  </a:extLst>
                </a:gridCol>
              </a:tblGrid>
              <a:tr h="518812">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Type</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Extension</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kern="1200" dirty="0">
                          <a:solidFill>
                            <a:schemeClr val="lt1"/>
                          </a:solidFill>
                          <a:latin typeface="Montserrat" pitchFamily="2" charset="77"/>
                          <a:ea typeface="+mn-ea"/>
                          <a:cs typeface="+mn-cs"/>
                        </a:rPr>
                        <a:t>Purpose</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19194754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lnT w="25400" cmpd="sng">
                      <a:noFill/>
                    </a:lnT>
                  </a:tcPr>
                </a:tc>
                <a:tc>
                  <a:txBody>
                    <a:bodyPr/>
                    <a:lstStyle/>
                    <a:p>
                      <a:r>
                        <a:rPr lang="en-SG" sz="1400" dirty="0"/>
                        <a:t>.</a:t>
                      </a:r>
                      <a:r>
                        <a:rPr lang="en-SG" sz="1400" dirty="0" err="1"/>
                        <a:t>twb</a:t>
                      </a:r>
                      <a:endParaRPr lang="en-SG" sz="1400" dirty="0"/>
                    </a:p>
                  </a:txBody>
                  <a:tcPr marL="127440" anchor="ctr">
                    <a:lnT w="25400" cmpd="sng">
                      <a:noFill/>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It contains information on each sheet and dashboard that is present in a workbook. It has the details of the fields which are used in each view and the formula applied to the aggregation of the measures. It also has the formatting and styles applied. It also contains the data source connection information and any metadata information created for that connection.</a:t>
                      </a:r>
                      <a:endParaRPr lang="en-US" sz="1400" dirty="0">
                        <a:latin typeface="Montserrat" pitchFamily="2" charset="77"/>
                      </a:endParaRPr>
                    </a:p>
                  </a:txBody>
                  <a:tcPr marL="127440" anchor="ctr">
                    <a:lnT w="25400" cmpd="sng">
                      <a:noFill/>
                    </a:lnT>
                  </a:tcPr>
                </a:tc>
                <a:extLst>
                  <a:ext uri="{0D108BD9-81ED-4DB2-BD59-A6C34878D82A}">
                    <a16:rowId xmlns:a16="http://schemas.microsoft.com/office/drawing/2014/main" val="232907441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tc>
                <a:tc>
                  <a:txBody>
                    <a:bodyPr/>
                    <a:lstStyle/>
                    <a:p>
                      <a:r>
                        <a:rPr lang="en-SG" sz="1400" dirty="0"/>
                        <a:t>.</a:t>
                      </a:r>
                      <a:r>
                        <a:rPr lang="en-SG" sz="1400" dirty="0" err="1"/>
                        <a:t>twbx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format contains the details of workbook as well as the local data that is used in the analysis. Its purpose is to be share with other Tableau desktop or Tableau reader users assuming it does not need data from the server.</a:t>
                      </a:r>
                      <a:endParaRPr lang="en-US" sz="1400" dirty="0">
                        <a:latin typeface="Montserrat" pitchFamily="2" charset="77"/>
                      </a:endParaRPr>
                    </a:p>
                  </a:txBody>
                  <a:tcPr marL="127440" anchor="ctr"/>
                </a:tc>
                <a:extLst>
                  <a:ext uri="{0D108BD9-81ED-4DB2-BD59-A6C34878D82A}">
                    <a16:rowId xmlns:a16="http://schemas.microsoft.com/office/drawing/2014/main" val="129071899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source</a:t>
                      </a:r>
                      <a:endParaRPr lang="en-SG" sz="1400" dirty="0"/>
                    </a:p>
                  </a:txBody>
                  <a:tcPr marL="127440" anchor="ctr"/>
                </a:tc>
                <a:tc>
                  <a:txBody>
                    <a:bodyPr/>
                    <a:lstStyle/>
                    <a:p>
                      <a:r>
                        <a:rPr lang="en-SG" sz="1400" dirty="0"/>
                        <a:t>.</a:t>
                      </a:r>
                      <a:r>
                        <a:rPr lang="en-SG" sz="1400" dirty="0" err="1"/>
                        <a:t>tds</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The details of the connection used to create the tableau report are stored in this file. In the connection details it stores the source type(excel/relational/sap etc.) as well as the data types of the columns.</a:t>
                      </a:r>
                      <a:endParaRPr lang="en-US" sz="1400" dirty="0">
                        <a:latin typeface="Montserrat" pitchFamily="2" charset="77"/>
                      </a:endParaRPr>
                    </a:p>
                  </a:txBody>
                  <a:tcPr marL="127440" anchor="ctr"/>
                </a:tc>
                <a:extLst>
                  <a:ext uri="{0D108BD9-81ED-4DB2-BD59-A6C34878D82A}">
                    <a16:rowId xmlns:a16="http://schemas.microsoft.com/office/drawing/2014/main" val="906735639"/>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source</a:t>
                      </a:r>
                      <a:endParaRPr lang="en-SG" sz="1400" dirty="0"/>
                    </a:p>
                  </a:txBody>
                  <a:tcPr marL="127440" anchor="ctr"/>
                </a:tc>
                <a:tc>
                  <a:txBody>
                    <a:bodyPr/>
                    <a:lstStyle/>
                    <a:p>
                      <a:r>
                        <a:rPr lang="en-SG" sz="1400" dirty="0"/>
                        <a:t>.</a:t>
                      </a:r>
                      <a:r>
                        <a:rPr lang="en-SG" sz="1400" dirty="0" err="1"/>
                        <a:t>tdsx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is similar to the .</a:t>
                      </a:r>
                      <a:r>
                        <a:rPr lang="en-SG" sz="1400" dirty="0" err="1"/>
                        <a:t>tds</a:t>
                      </a:r>
                      <a:r>
                        <a:rPr lang="en-SG" sz="1400" dirty="0"/>
                        <a:t> file with the addition of data along with the connection details.</a:t>
                      </a:r>
                      <a:endParaRPr lang="en-US" sz="1400" dirty="0">
                        <a:latin typeface="Montserrat" pitchFamily="2" charset="77"/>
                      </a:endParaRPr>
                    </a:p>
                  </a:txBody>
                  <a:tcPr marL="127440" anchor="ctr"/>
                </a:tc>
                <a:extLst>
                  <a:ext uri="{0D108BD9-81ED-4DB2-BD59-A6C34878D82A}">
                    <a16:rowId xmlns:a16="http://schemas.microsoft.com/office/drawing/2014/main" val="2359000270"/>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Extract </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a:t>
                      </a:r>
                      <a:r>
                        <a:rPr lang="en-SG" sz="1400" dirty="0" err="1"/>
                        <a:t>tde</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contains the data used in a .</a:t>
                      </a:r>
                      <a:r>
                        <a:rPr lang="en-SG" sz="1400" dirty="0" err="1"/>
                        <a:t>twb</a:t>
                      </a:r>
                      <a:r>
                        <a:rPr lang="en-SG" sz="1400" dirty="0"/>
                        <a:t> file in a highly compressed columnar data format. This helps in storage optimization. It also saves the aggregated calculations that are applied in the analysis. This file should be refreshed to get the updated data form the source. </a:t>
                      </a:r>
                    </a:p>
                  </a:txBody>
                  <a:tcPr marL="127440" anchor="ctr"/>
                </a:tc>
                <a:extLst>
                  <a:ext uri="{0D108BD9-81ED-4DB2-BD59-A6C34878D82A}">
                    <a16:rowId xmlns:a16="http://schemas.microsoft.com/office/drawing/2014/main" val="2785262282"/>
                  </a:ext>
                </a:extLst>
              </a:tr>
            </a:tbl>
          </a:graphicData>
        </a:graphic>
      </p:graphicFrame>
    </p:spTree>
    <p:extLst>
      <p:ext uri="{BB962C8B-B14F-4D97-AF65-F5344CB8AC3E}">
        <p14:creationId xmlns:p14="http://schemas.microsoft.com/office/powerpoint/2010/main" val="376697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Union, Pivot, Relationships &amp;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19</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Union vs Join</a:t>
            </a:r>
          </a:p>
        </p:txBody>
      </p:sp>
      <p:graphicFrame>
        <p:nvGraphicFramePr>
          <p:cNvPr id="8" name="Table 7">
            <a:extLst>
              <a:ext uri="{FF2B5EF4-FFF2-40B4-BE49-F238E27FC236}">
                <a16:creationId xmlns:a16="http://schemas.microsoft.com/office/drawing/2014/main" id="{1D3F68F6-C07F-4E5F-A18F-D3D2E16BED96}"/>
              </a:ext>
            </a:extLst>
          </p:cNvPr>
          <p:cNvGraphicFramePr>
            <a:graphicFrameLocks noGrp="1"/>
          </p:cNvGraphicFramePr>
          <p:nvPr>
            <p:extLst>
              <p:ext uri="{D42A27DB-BD31-4B8C-83A1-F6EECF244321}">
                <p14:modId xmlns:p14="http://schemas.microsoft.com/office/powerpoint/2010/main" val="3872333455"/>
              </p:ext>
            </p:extLst>
          </p:nvPr>
        </p:nvGraphicFramePr>
        <p:xfrm>
          <a:off x="2222500"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FD7BC791-CBE8-4867-9618-6FE9C0C74F48}"/>
              </a:ext>
            </a:extLst>
          </p:cNvPr>
          <p:cNvGraphicFramePr>
            <a:graphicFrameLocks noGrp="1"/>
          </p:cNvGraphicFramePr>
          <p:nvPr>
            <p:extLst>
              <p:ext uri="{D42A27DB-BD31-4B8C-83A1-F6EECF244321}">
                <p14:modId xmlns:p14="http://schemas.microsoft.com/office/powerpoint/2010/main" val="1422057228"/>
              </p:ext>
            </p:extLst>
          </p:nvPr>
        </p:nvGraphicFramePr>
        <p:xfrm>
          <a:off x="2222500" y="339271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Equal 7">
            <a:extLst>
              <a:ext uri="{FF2B5EF4-FFF2-40B4-BE49-F238E27FC236}">
                <a16:creationId xmlns:a16="http://schemas.microsoft.com/office/drawing/2014/main" id="{901DEAEA-16A2-44F5-B1AD-672EA5A54331}"/>
              </a:ext>
            </a:extLst>
          </p:cNvPr>
          <p:cNvSpPr/>
          <p:nvPr/>
        </p:nvSpPr>
        <p:spPr>
          <a:xfrm>
            <a:off x="3343652"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1" name="Plus 8">
            <a:extLst>
              <a:ext uri="{FF2B5EF4-FFF2-40B4-BE49-F238E27FC236}">
                <a16:creationId xmlns:a16="http://schemas.microsoft.com/office/drawing/2014/main" id="{0C4C3A7A-52D6-4A13-BB5F-3A1DAC41D7CE}"/>
              </a:ext>
            </a:extLst>
          </p:cNvPr>
          <p:cNvSpPr/>
          <p:nvPr/>
        </p:nvSpPr>
        <p:spPr>
          <a:xfrm>
            <a:off x="3224788"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12" name="Table 11">
            <a:extLst>
              <a:ext uri="{FF2B5EF4-FFF2-40B4-BE49-F238E27FC236}">
                <a16:creationId xmlns:a16="http://schemas.microsoft.com/office/drawing/2014/main" id="{93098C1F-1C52-4D65-BDC8-2255596BB076}"/>
              </a:ext>
            </a:extLst>
          </p:cNvPr>
          <p:cNvGraphicFramePr>
            <a:graphicFrameLocks noGrp="1"/>
          </p:cNvGraphicFramePr>
          <p:nvPr>
            <p:extLst>
              <p:ext uri="{D42A27DB-BD31-4B8C-83A1-F6EECF244321}">
                <p14:modId xmlns:p14="http://schemas.microsoft.com/office/powerpoint/2010/main" val="3072726961"/>
              </p:ext>
            </p:extLst>
          </p:nvPr>
        </p:nvGraphicFramePr>
        <p:xfrm>
          <a:off x="2222500" y="4759918"/>
          <a:ext cx="2652648" cy="1143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TextBox 12">
            <a:extLst>
              <a:ext uri="{FF2B5EF4-FFF2-40B4-BE49-F238E27FC236}">
                <a16:creationId xmlns:a16="http://schemas.microsoft.com/office/drawing/2014/main" id="{A19FB2E8-06C9-40D8-B802-3CF1126B37B5}"/>
              </a:ext>
            </a:extLst>
          </p:cNvPr>
          <p:cNvSpPr txBox="1"/>
          <p:nvPr/>
        </p:nvSpPr>
        <p:spPr>
          <a:xfrm>
            <a:off x="3021277" y="1505017"/>
            <a:ext cx="1055097"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Union</a:t>
            </a:r>
            <a:endParaRPr lang="en-SG" sz="2400" b="1" dirty="0">
              <a:solidFill>
                <a:srgbClr val="FF0000"/>
              </a:solidFill>
              <a:latin typeface="Arial" panose="020B0604020202020204" pitchFamily="34" charset="0"/>
              <a:ea typeface="ヒラギノ角ゴ Pro W3"/>
            </a:endParaRPr>
          </a:p>
        </p:txBody>
      </p:sp>
      <p:sp>
        <p:nvSpPr>
          <p:cNvPr id="14" name="TextBox 13">
            <a:extLst>
              <a:ext uri="{FF2B5EF4-FFF2-40B4-BE49-F238E27FC236}">
                <a16:creationId xmlns:a16="http://schemas.microsoft.com/office/drawing/2014/main" id="{BA7C9A09-CBC2-4AC9-A4E5-14140EF36127}"/>
              </a:ext>
            </a:extLst>
          </p:cNvPr>
          <p:cNvSpPr txBox="1"/>
          <p:nvPr/>
        </p:nvSpPr>
        <p:spPr>
          <a:xfrm>
            <a:off x="2013787" y="6211827"/>
            <a:ext cx="307007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rows to existing data</a:t>
            </a:r>
            <a:endParaRPr lang="en-SG" dirty="0">
              <a:solidFill>
                <a:srgbClr val="01385B"/>
              </a:solidFill>
              <a:latin typeface="Arial" panose="020B0604020202020204" pitchFamily="34" charset="0"/>
              <a:ea typeface="ヒラギノ角ゴ Pro W3"/>
            </a:endParaRPr>
          </a:p>
        </p:txBody>
      </p:sp>
      <p:cxnSp>
        <p:nvCxnSpPr>
          <p:cNvPr id="15" name="Straight Connector 14">
            <a:extLst>
              <a:ext uri="{FF2B5EF4-FFF2-40B4-BE49-F238E27FC236}">
                <a16:creationId xmlns:a16="http://schemas.microsoft.com/office/drawing/2014/main" id="{E497391B-E20A-4FDC-B2D5-92B5D943BEC8}"/>
              </a:ext>
            </a:extLst>
          </p:cNvPr>
          <p:cNvCxnSpPr/>
          <p:nvPr/>
        </p:nvCxnSpPr>
        <p:spPr>
          <a:xfrm>
            <a:off x="6096000" y="1531308"/>
            <a:ext cx="0" cy="5049852"/>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6" name="Table 15">
            <a:extLst>
              <a:ext uri="{FF2B5EF4-FFF2-40B4-BE49-F238E27FC236}">
                <a16:creationId xmlns:a16="http://schemas.microsoft.com/office/drawing/2014/main" id="{08D5D30D-03D6-4745-BEEA-CEDB828BAE1F}"/>
              </a:ext>
            </a:extLst>
          </p:cNvPr>
          <p:cNvGraphicFramePr>
            <a:graphicFrameLocks noGrp="1"/>
          </p:cNvGraphicFramePr>
          <p:nvPr>
            <p:extLst>
              <p:ext uri="{D42A27DB-BD31-4B8C-83A1-F6EECF244321}">
                <p14:modId xmlns:p14="http://schemas.microsoft.com/office/powerpoint/2010/main" val="1707566936"/>
              </p:ext>
            </p:extLst>
          </p:nvPr>
        </p:nvGraphicFramePr>
        <p:xfrm>
          <a:off x="6789305"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 name="Table 16">
            <a:extLst>
              <a:ext uri="{FF2B5EF4-FFF2-40B4-BE49-F238E27FC236}">
                <a16:creationId xmlns:a16="http://schemas.microsoft.com/office/drawing/2014/main" id="{BDC50F7E-77D1-44B2-A538-F6DC74B54AE0}"/>
              </a:ext>
            </a:extLst>
          </p:cNvPr>
          <p:cNvGraphicFramePr>
            <a:graphicFrameLocks noGrp="1"/>
          </p:cNvGraphicFramePr>
          <p:nvPr>
            <p:extLst>
              <p:ext uri="{D42A27DB-BD31-4B8C-83A1-F6EECF244321}">
                <p14:modId xmlns:p14="http://schemas.microsoft.com/office/powerpoint/2010/main" val="815109266"/>
              </p:ext>
            </p:extLst>
          </p:nvPr>
        </p:nvGraphicFramePr>
        <p:xfrm>
          <a:off x="6789306" y="3392715"/>
          <a:ext cx="1917572"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1038288">
                  <a:extLst>
                    <a:ext uri="{9D8B030D-6E8A-4147-A177-3AD203B41FA5}">
                      <a16:colId xmlns:a16="http://schemas.microsoft.com/office/drawing/2014/main" val="20001"/>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 name="Equal 16">
            <a:extLst>
              <a:ext uri="{FF2B5EF4-FFF2-40B4-BE49-F238E27FC236}">
                <a16:creationId xmlns:a16="http://schemas.microsoft.com/office/drawing/2014/main" id="{E1896912-4B1D-4705-AD44-112D899C0BA2}"/>
              </a:ext>
            </a:extLst>
          </p:cNvPr>
          <p:cNvSpPr/>
          <p:nvPr/>
        </p:nvSpPr>
        <p:spPr>
          <a:xfrm>
            <a:off x="7910457"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9" name="Plus 17">
            <a:extLst>
              <a:ext uri="{FF2B5EF4-FFF2-40B4-BE49-F238E27FC236}">
                <a16:creationId xmlns:a16="http://schemas.microsoft.com/office/drawing/2014/main" id="{B7C4FB8B-8652-43BA-B666-8CD304FE2610}"/>
              </a:ext>
            </a:extLst>
          </p:cNvPr>
          <p:cNvSpPr/>
          <p:nvPr/>
        </p:nvSpPr>
        <p:spPr>
          <a:xfrm>
            <a:off x="7791593"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20" name="Table 19">
            <a:extLst>
              <a:ext uri="{FF2B5EF4-FFF2-40B4-BE49-F238E27FC236}">
                <a16:creationId xmlns:a16="http://schemas.microsoft.com/office/drawing/2014/main" id="{64BF8398-D28D-42F1-B01C-42AE06C00C7E}"/>
              </a:ext>
            </a:extLst>
          </p:cNvPr>
          <p:cNvGraphicFramePr>
            <a:graphicFrameLocks noGrp="1"/>
          </p:cNvGraphicFramePr>
          <p:nvPr>
            <p:extLst>
              <p:ext uri="{D42A27DB-BD31-4B8C-83A1-F6EECF244321}">
                <p14:modId xmlns:p14="http://schemas.microsoft.com/office/powerpoint/2010/main" val="463193395"/>
              </p:ext>
            </p:extLst>
          </p:nvPr>
        </p:nvGraphicFramePr>
        <p:xfrm>
          <a:off x="6473673" y="4772310"/>
          <a:ext cx="3690936"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gridCol w="1038288">
                  <a:extLst>
                    <a:ext uri="{9D8B030D-6E8A-4147-A177-3AD203B41FA5}">
                      <a16:colId xmlns:a16="http://schemas.microsoft.com/office/drawing/2014/main" val="20003"/>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1" name="TextBox 20">
            <a:extLst>
              <a:ext uri="{FF2B5EF4-FFF2-40B4-BE49-F238E27FC236}">
                <a16:creationId xmlns:a16="http://schemas.microsoft.com/office/drawing/2014/main" id="{4DDA807D-F00A-45EB-88F2-22D518DD445A}"/>
              </a:ext>
            </a:extLst>
          </p:cNvPr>
          <p:cNvSpPr txBox="1"/>
          <p:nvPr/>
        </p:nvSpPr>
        <p:spPr>
          <a:xfrm>
            <a:off x="6580592" y="6211827"/>
            <a:ext cx="3493264"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Columns to existing data</a:t>
            </a:r>
            <a:endParaRPr lang="en-SG" dirty="0">
              <a:solidFill>
                <a:srgbClr val="01385B"/>
              </a:solidFill>
              <a:latin typeface="Arial" panose="020B0604020202020204" pitchFamily="34" charset="0"/>
              <a:ea typeface="ヒラギノ角ゴ Pro W3"/>
            </a:endParaRPr>
          </a:p>
        </p:txBody>
      </p:sp>
      <p:sp>
        <p:nvSpPr>
          <p:cNvPr id="22" name="TextBox 21">
            <a:extLst>
              <a:ext uri="{FF2B5EF4-FFF2-40B4-BE49-F238E27FC236}">
                <a16:creationId xmlns:a16="http://schemas.microsoft.com/office/drawing/2014/main" id="{45CA0643-1079-4472-9E13-87A383207984}"/>
              </a:ext>
            </a:extLst>
          </p:cNvPr>
          <p:cNvSpPr txBox="1"/>
          <p:nvPr/>
        </p:nvSpPr>
        <p:spPr>
          <a:xfrm>
            <a:off x="7647514" y="1520978"/>
            <a:ext cx="816249"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Join</a:t>
            </a:r>
            <a:endParaRPr lang="en-SG" sz="2400"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126722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9781-9135-654C-9E33-599ACDE4E3B8}"/>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3D332442-41EE-C540-8BEA-16CE1642ABE8}"/>
              </a:ext>
            </a:extLst>
          </p:cNvPr>
          <p:cNvSpPr>
            <a:spLocks noGrp="1"/>
          </p:cNvSpPr>
          <p:nvPr>
            <p:ph type="body" sz="quarter" idx="10"/>
          </p:nvPr>
        </p:nvSpPr>
        <p:spPr>
          <a:xfrm>
            <a:off x="1423894" y="1401127"/>
            <a:ext cx="10768106" cy="492134"/>
          </a:xfrm>
        </p:spPr>
        <p:txBody>
          <a:bodyPr>
            <a:normAutofit/>
          </a:bodyPr>
          <a:lstStyle/>
          <a:p>
            <a:r>
              <a:rPr lang="en-US" dirty="0"/>
              <a:t>Welcome: Learning Objectives &amp; Introductions</a:t>
            </a:r>
          </a:p>
        </p:txBody>
      </p:sp>
      <p:sp>
        <p:nvSpPr>
          <p:cNvPr id="4" name="Text Placeholder 3">
            <a:extLst>
              <a:ext uri="{FF2B5EF4-FFF2-40B4-BE49-F238E27FC236}">
                <a16:creationId xmlns:a16="http://schemas.microsoft.com/office/drawing/2014/main" id="{6D45BF7C-F122-A64D-9A69-42144EC6E079}"/>
              </a:ext>
            </a:extLst>
          </p:cNvPr>
          <p:cNvSpPr>
            <a:spLocks noGrp="1"/>
          </p:cNvSpPr>
          <p:nvPr>
            <p:ph type="body" sz="quarter" idx="11"/>
          </p:nvPr>
        </p:nvSpPr>
        <p:spPr>
          <a:xfrm>
            <a:off x="715825" y="1356778"/>
            <a:ext cx="476876" cy="555809"/>
          </a:xfrm>
        </p:spPr>
        <p:txBody>
          <a:bodyPr/>
          <a:lstStyle/>
          <a:p>
            <a:r>
              <a:rPr lang="en-US" dirty="0"/>
              <a:t>1</a:t>
            </a:r>
          </a:p>
        </p:txBody>
      </p:sp>
      <p:sp>
        <p:nvSpPr>
          <p:cNvPr id="5" name="Text Placeholder 4">
            <a:extLst>
              <a:ext uri="{FF2B5EF4-FFF2-40B4-BE49-F238E27FC236}">
                <a16:creationId xmlns:a16="http://schemas.microsoft.com/office/drawing/2014/main" id="{2356F860-95C0-9943-9544-DA8D0B2C4D87}"/>
              </a:ext>
            </a:extLst>
          </p:cNvPr>
          <p:cNvSpPr>
            <a:spLocks noGrp="1"/>
          </p:cNvSpPr>
          <p:nvPr>
            <p:ph type="body" sz="quarter" idx="12"/>
          </p:nvPr>
        </p:nvSpPr>
        <p:spPr>
          <a:xfrm>
            <a:off x="1423892" y="2002302"/>
            <a:ext cx="10768105" cy="492134"/>
          </a:xfrm>
        </p:spPr>
        <p:txBody>
          <a:bodyPr/>
          <a:lstStyle/>
          <a:p>
            <a:r>
              <a:rPr lang="en-US" dirty="0"/>
              <a:t>Part 1 – Understanding Data</a:t>
            </a:r>
          </a:p>
          <a:p>
            <a:endParaRPr lang="en-US" dirty="0"/>
          </a:p>
        </p:txBody>
      </p:sp>
      <p:sp>
        <p:nvSpPr>
          <p:cNvPr id="6" name="Text Placeholder 5">
            <a:extLst>
              <a:ext uri="{FF2B5EF4-FFF2-40B4-BE49-F238E27FC236}">
                <a16:creationId xmlns:a16="http://schemas.microsoft.com/office/drawing/2014/main" id="{F1F9E1B1-F955-414C-AAEF-18513821D87D}"/>
              </a:ext>
            </a:extLst>
          </p:cNvPr>
          <p:cNvSpPr>
            <a:spLocks noGrp="1"/>
          </p:cNvSpPr>
          <p:nvPr>
            <p:ph type="body" sz="quarter" idx="13"/>
          </p:nvPr>
        </p:nvSpPr>
        <p:spPr>
          <a:xfrm>
            <a:off x="715826" y="1893261"/>
            <a:ext cx="476876" cy="555809"/>
          </a:xfrm>
        </p:spPr>
        <p:txBody>
          <a:bodyPr/>
          <a:lstStyle/>
          <a:p>
            <a:r>
              <a:rPr lang="en-US" dirty="0"/>
              <a:t>2</a:t>
            </a:r>
          </a:p>
        </p:txBody>
      </p:sp>
      <p:sp>
        <p:nvSpPr>
          <p:cNvPr id="7" name="Text Placeholder 6">
            <a:extLst>
              <a:ext uri="{FF2B5EF4-FFF2-40B4-BE49-F238E27FC236}">
                <a16:creationId xmlns:a16="http://schemas.microsoft.com/office/drawing/2014/main" id="{F00103EA-1BBE-B34A-BE5C-47A8507ADB84}"/>
              </a:ext>
            </a:extLst>
          </p:cNvPr>
          <p:cNvSpPr>
            <a:spLocks noGrp="1"/>
          </p:cNvSpPr>
          <p:nvPr>
            <p:ph type="body" sz="quarter" idx="14"/>
          </p:nvPr>
        </p:nvSpPr>
        <p:spPr>
          <a:xfrm>
            <a:off x="1423889" y="2544520"/>
            <a:ext cx="10768104" cy="492134"/>
          </a:xfrm>
        </p:spPr>
        <p:txBody>
          <a:bodyPr>
            <a:normAutofit/>
          </a:bodyPr>
          <a:lstStyle/>
          <a:p>
            <a:r>
              <a:rPr lang="en-US" dirty="0"/>
              <a:t>Part 2 – An Introduction to Data </a:t>
            </a:r>
            <a:r>
              <a:rPr lang="en-US" dirty="0" err="1"/>
              <a:t>Visualisation</a:t>
            </a:r>
            <a:endParaRPr lang="en-US" dirty="0"/>
          </a:p>
        </p:txBody>
      </p:sp>
      <p:sp>
        <p:nvSpPr>
          <p:cNvPr id="8" name="Text Placeholder 7">
            <a:extLst>
              <a:ext uri="{FF2B5EF4-FFF2-40B4-BE49-F238E27FC236}">
                <a16:creationId xmlns:a16="http://schemas.microsoft.com/office/drawing/2014/main" id="{ECA35F8B-8D45-DB44-A344-4C5162EBCE9E}"/>
              </a:ext>
            </a:extLst>
          </p:cNvPr>
          <p:cNvSpPr>
            <a:spLocks noGrp="1"/>
          </p:cNvSpPr>
          <p:nvPr>
            <p:ph type="body" sz="quarter" idx="15"/>
          </p:nvPr>
        </p:nvSpPr>
        <p:spPr>
          <a:xfrm>
            <a:off x="715826" y="2448497"/>
            <a:ext cx="476876" cy="555809"/>
          </a:xfrm>
        </p:spPr>
        <p:txBody>
          <a:bodyPr/>
          <a:lstStyle/>
          <a:p>
            <a:r>
              <a:rPr lang="en-US" dirty="0"/>
              <a:t>3</a:t>
            </a:r>
          </a:p>
        </p:txBody>
      </p:sp>
      <p:sp>
        <p:nvSpPr>
          <p:cNvPr id="9" name="Text Placeholder 8">
            <a:extLst>
              <a:ext uri="{FF2B5EF4-FFF2-40B4-BE49-F238E27FC236}">
                <a16:creationId xmlns:a16="http://schemas.microsoft.com/office/drawing/2014/main" id="{C1DF4288-0954-AD45-AA32-AF5095236948}"/>
              </a:ext>
            </a:extLst>
          </p:cNvPr>
          <p:cNvSpPr>
            <a:spLocks noGrp="1"/>
          </p:cNvSpPr>
          <p:nvPr>
            <p:ph type="body" sz="quarter" idx="16"/>
          </p:nvPr>
        </p:nvSpPr>
        <p:spPr>
          <a:xfrm>
            <a:off x="1423898" y="3096737"/>
            <a:ext cx="10768103" cy="492134"/>
          </a:xfrm>
        </p:spPr>
        <p:txBody>
          <a:bodyPr>
            <a:normAutofit/>
          </a:bodyPr>
          <a:lstStyle/>
          <a:p>
            <a:r>
              <a:rPr lang="en-US" dirty="0"/>
              <a:t>Part 3 – Tableau as a Tool for Business Analytics &amp; </a:t>
            </a:r>
            <a:r>
              <a:rPr lang="en-US" dirty="0" err="1"/>
              <a:t>Visualisation</a:t>
            </a:r>
            <a:endParaRPr lang="en-US" dirty="0"/>
          </a:p>
        </p:txBody>
      </p:sp>
      <p:sp>
        <p:nvSpPr>
          <p:cNvPr id="10" name="Text Placeholder 9">
            <a:extLst>
              <a:ext uri="{FF2B5EF4-FFF2-40B4-BE49-F238E27FC236}">
                <a16:creationId xmlns:a16="http://schemas.microsoft.com/office/drawing/2014/main" id="{28BD8514-2151-1F4F-A47C-1189A6F3D8F9}"/>
              </a:ext>
            </a:extLst>
          </p:cNvPr>
          <p:cNvSpPr>
            <a:spLocks noGrp="1"/>
          </p:cNvSpPr>
          <p:nvPr>
            <p:ph type="body" sz="quarter" idx="17"/>
          </p:nvPr>
        </p:nvSpPr>
        <p:spPr>
          <a:xfrm>
            <a:off x="715826" y="3004306"/>
            <a:ext cx="476876" cy="555809"/>
          </a:xfrm>
        </p:spPr>
        <p:txBody>
          <a:bodyPr/>
          <a:lstStyle/>
          <a:p>
            <a:r>
              <a:rPr lang="en-US" dirty="0"/>
              <a:t>4</a:t>
            </a:r>
          </a:p>
        </p:txBody>
      </p:sp>
      <p:sp>
        <p:nvSpPr>
          <p:cNvPr id="11" name="Text Placeholder 10">
            <a:extLst>
              <a:ext uri="{FF2B5EF4-FFF2-40B4-BE49-F238E27FC236}">
                <a16:creationId xmlns:a16="http://schemas.microsoft.com/office/drawing/2014/main" id="{BF63F1F8-6CE1-184E-9EDB-3ED2E1C84334}"/>
              </a:ext>
            </a:extLst>
          </p:cNvPr>
          <p:cNvSpPr>
            <a:spLocks noGrp="1"/>
          </p:cNvSpPr>
          <p:nvPr>
            <p:ph type="body" sz="quarter" idx="18"/>
          </p:nvPr>
        </p:nvSpPr>
        <p:spPr>
          <a:xfrm>
            <a:off x="1423898" y="3687913"/>
            <a:ext cx="10768106" cy="492134"/>
          </a:xfrm>
        </p:spPr>
        <p:txBody>
          <a:bodyPr/>
          <a:lstStyle/>
          <a:p>
            <a:r>
              <a:rPr lang="en-US" dirty="0"/>
              <a:t>Part 4 – Basic Data </a:t>
            </a:r>
            <a:r>
              <a:rPr lang="en-US" dirty="0" err="1"/>
              <a:t>Visualisation</a:t>
            </a:r>
            <a:endParaRPr lang="en-US" dirty="0"/>
          </a:p>
        </p:txBody>
      </p:sp>
      <p:sp>
        <p:nvSpPr>
          <p:cNvPr id="12" name="Text Placeholder 11">
            <a:extLst>
              <a:ext uri="{FF2B5EF4-FFF2-40B4-BE49-F238E27FC236}">
                <a16:creationId xmlns:a16="http://schemas.microsoft.com/office/drawing/2014/main" id="{7DA042A3-6381-6643-AC01-357E377DB05D}"/>
              </a:ext>
            </a:extLst>
          </p:cNvPr>
          <p:cNvSpPr>
            <a:spLocks noGrp="1"/>
          </p:cNvSpPr>
          <p:nvPr>
            <p:ph type="body" sz="quarter" idx="19"/>
          </p:nvPr>
        </p:nvSpPr>
        <p:spPr>
          <a:xfrm>
            <a:off x="715825" y="3560115"/>
            <a:ext cx="476876" cy="555809"/>
          </a:xfrm>
        </p:spPr>
        <p:txBody>
          <a:bodyPr/>
          <a:lstStyle/>
          <a:p>
            <a:r>
              <a:rPr lang="en-US" dirty="0"/>
              <a:t>5</a:t>
            </a:r>
          </a:p>
        </p:txBody>
      </p:sp>
      <p:sp>
        <p:nvSpPr>
          <p:cNvPr id="13" name="Slide Number Placeholder 12">
            <a:extLst>
              <a:ext uri="{FF2B5EF4-FFF2-40B4-BE49-F238E27FC236}">
                <a16:creationId xmlns:a16="http://schemas.microsoft.com/office/drawing/2014/main" id="{96F0BFA5-EE71-8640-A312-3F8155FAD304}"/>
              </a:ext>
            </a:extLst>
          </p:cNvPr>
          <p:cNvSpPr>
            <a:spLocks noGrp="1"/>
          </p:cNvSpPr>
          <p:nvPr>
            <p:ph type="sldNum" sz="quarter" idx="20"/>
          </p:nvPr>
        </p:nvSpPr>
        <p:spPr/>
        <p:txBody>
          <a:bodyPr/>
          <a:lstStyle/>
          <a:p>
            <a:fld id="{07A04D6F-4389-C645-AE2A-A6C68DECBBDE}" type="slidenum">
              <a:rPr lang="en-US" smtClean="0"/>
              <a:pPr/>
              <a:t>2</a:t>
            </a:fld>
            <a:endParaRPr lang="en-US" dirty="0"/>
          </a:p>
        </p:txBody>
      </p:sp>
      <p:sp>
        <p:nvSpPr>
          <p:cNvPr id="18" name="Text Placeholder 11">
            <a:extLst>
              <a:ext uri="{FF2B5EF4-FFF2-40B4-BE49-F238E27FC236}">
                <a16:creationId xmlns:a16="http://schemas.microsoft.com/office/drawing/2014/main" id="{FE6B90A1-DFEE-451B-A77E-D26BAF7863A2}"/>
              </a:ext>
            </a:extLst>
          </p:cNvPr>
          <p:cNvSpPr txBox="1">
            <a:spLocks/>
          </p:cNvSpPr>
          <p:nvPr/>
        </p:nvSpPr>
        <p:spPr>
          <a:xfrm>
            <a:off x="715825" y="4105978"/>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sp>
        <p:nvSpPr>
          <p:cNvPr id="19" name="Text Placeholder 10">
            <a:extLst>
              <a:ext uri="{FF2B5EF4-FFF2-40B4-BE49-F238E27FC236}">
                <a16:creationId xmlns:a16="http://schemas.microsoft.com/office/drawing/2014/main" id="{2F36F405-0D6E-4750-AD71-2D319DC60D90}"/>
              </a:ext>
            </a:extLst>
          </p:cNvPr>
          <p:cNvSpPr txBox="1">
            <a:spLocks/>
          </p:cNvSpPr>
          <p:nvPr/>
        </p:nvSpPr>
        <p:spPr>
          <a:xfrm>
            <a:off x="1423898" y="4190424"/>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5 – Advanced Data </a:t>
            </a:r>
            <a:r>
              <a:rPr lang="en-US" dirty="0" err="1"/>
              <a:t>Visualisation</a:t>
            </a:r>
            <a:endParaRPr lang="en-US" dirty="0"/>
          </a:p>
        </p:txBody>
      </p:sp>
      <p:sp>
        <p:nvSpPr>
          <p:cNvPr id="20" name="Text Placeholder 11">
            <a:extLst>
              <a:ext uri="{FF2B5EF4-FFF2-40B4-BE49-F238E27FC236}">
                <a16:creationId xmlns:a16="http://schemas.microsoft.com/office/drawing/2014/main" id="{340F99B8-6D5C-453B-8F2C-2EF089AD5798}"/>
              </a:ext>
            </a:extLst>
          </p:cNvPr>
          <p:cNvSpPr txBox="1">
            <a:spLocks/>
          </p:cNvSpPr>
          <p:nvPr/>
        </p:nvSpPr>
        <p:spPr>
          <a:xfrm>
            <a:off x="715814" y="4658592"/>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21" name="Text Placeholder 10">
            <a:extLst>
              <a:ext uri="{FF2B5EF4-FFF2-40B4-BE49-F238E27FC236}">
                <a16:creationId xmlns:a16="http://schemas.microsoft.com/office/drawing/2014/main" id="{5C43088C-9584-4ABD-8BBC-E82DDED12CB2}"/>
              </a:ext>
            </a:extLst>
          </p:cNvPr>
          <p:cNvSpPr txBox="1">
            <a:spLocks/>
          </p:cNvSpPr>
          <p:nvPr/>
        </p:nvSpPr>
        <p:spPr>
          <a:xfrm>
            <a:off x="1423887" y="4743038"/>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6 – Dashboard &amp; Storyboards</a:t>
            </a:r>
          </a:p>
        </p:txBody>
      </p:sp>
      <p:sp>
        <p:nvSpPr>
          <p:cNvPr id="14" name="TextBox 13">
            <a:extLst>
              <a:ext uri="{FF2B5EF4-FFF2-40B4-BE49-F238E27FC236}">
                <a16:creationId xmlns:a16="http://schemas.microsoft.com/office/drawing/2014/main" id="{B9372CD1-2F12-4C3B-8D9B-1FEB223EF159}"/>
              </a:ext>
            </a:extLst>
          </p:cNvPr>
          <p:cNvSpPr txBox="1"/>
          <p:nvPr/>
        </p:nvSpPr>
        <p:spPr>
          <a:xfrm>
            <a:off x="1745674" y="5682355"/>
            <a:ext cx="8063344" cy="477054"/>
          </a:xfrm>
          <a:prstGeom prst="rect">
            <a:avLst/>
          </a:prstGeom>
          <a:noFill/>
        </p:spPr>
        <p:txBody>
          <a:bodyPr wrap="square" rtlCol="0">
            <a:spAutoFit/>
          </a:bodyPr>
          <a:lstStyle/>
          <a:p>
            <a:pPr algn="ctr"/>
            <a:r>
              <a:rPr lang="en-US" sz="2500" i="1" dirty="0">
                <a:solidFill>
                  <a:srgbClr val="3B3B3B"/>
                </a:solidFill>
                <a:effectLst>
                  <a:outerShdw blurRad="38100" dist="38100" dir="2700000" algn="tl">
                    <a:srgbClr val="000000">
                      <a:alpha val="43137"/>
                    </a:srgbClr>
                  </a:outerShdw>
                </a:effectLst>
              </a:rPr>
              <a:t>You will need Tableau Desktop 2021 installed for this seminar</a:t>
            </a:r>
            <a:endParaRPr lang="en-SG" sz="2500" i="1" dirty="0">
              <a:solidFill>
                <a:srgbClr val="3B3B3B"/>
              </a:solidFill>
              <a:effectLst>
                <a:outerShdw blurRad="38100" dist="38100" dir="2700000" algn="tl">
                  <a:srgbClr val="000000">
                    <a:alpha val="43137"/>
                  </a:srgbClr>
                </a:outerShdw>
              </a:effectLst>
            </a:endParaRPr>
          </a:p>
        </p:txBody>
      </p:sp>
      <p:sp>
        <p:nvSpPr>
          <p:cNvPr id="15" name="Right Brace 14">
            <a:extLst>
              <a:ext uri="{FF2B5EF4-FFF2-40B4-BE49-F238E27FC236}">
                <a16:creationId xmlns:a16="http://schemas.microsoft.com/office/drawing/2014/main" id="{E5AD47B8-75F2-4B3C-BEE7-AEF51AAADCBB}"/>
              </a:ext>
            </a:extLst>
          </p:cNvPr>
          <p:cNvSpPr/>
          <p:nvPr/>
        </p:nvSpPr>
        <p:spPr>
          <a:xfrm>
            <a:off x="8935770" y="1484823"/>
            <a:ext cx="476876" cy="12222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Right Brace 21">
            <a:extLst>
              <a:ext uri="{FF2B5EF4-FFF2-40B4-BE49-F238E27FC236}">
                <a16:creationId xmlns:a16="http://schemas.microsoft.com/office/drawing/2014/main" id="{DC215162-4791-4360-B36B-9E5229407705}"/>
              </a:ext>
            </a:extLst>
          </p:cNvPr>
          <p:cNvSpPr/>
          <p:nvPr/>
        </p:nvSpPr>
        <p:spPr>
          <a:xfrm>
            <a:off x="8935770" y="3039816"/>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6" name="Right Brace 25">
            <a:extLst>
              <a:ext uri="{FF2B5EF4-FFF2-40B4-BE49-F238E27FC236}">
                <a16:creationId xmlns:a16="http://schemas.microsoft.com/office/drawing/2014/main" id="{8BE1968A-ADC5-419A-81E6-644A2B4B7842}"/>
              </a:ext>
            </a:extLst>
          </p:cNvPr>
          <p:cNvSpPr/>
          <p:nvPr/>
        </p:nvSpPr>
        <p:spPr>
          <a:xfrm>
            <a:off x="8905652" y="3588871"/>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Right Brace 26">
            <a:extLst>
              <a:ext uri="{FF2B5EF4-FFF2-40B4-BE49-F238E27FC236}">
                <a16:creationId xmlns:a16="http://schemas.microsoft.com/office/drawing/2014/main" id="{5EF1E8A7-DE02-4936-8F5F-CA6B606C0D8E}"/>
              </a:ext>
            </a:extLst>
          </p:cNvPr>
          <p:cNvSpPr/>
          <p:nvPr/>
        </p:nvSpPr>
        <p:spPr>
          <a:xfrm>
            <a:off x="8893641" y="4130455"/>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8" name="Right Brace 27">
            <a:extLst>
              <a:ext uri="{FF2B5EF4-FFF2-40B4-BE49-F238E27FC236}">
                <a16:creationId xmlns:a16="http://schemas.microsoft.com/office/drawing/2014/main" id="{8031843F-CB16-4DC1-A436-B45C1388C2C5}"/>
              </a:ext>
            </a:extLst>
          </p:cNvPr>
          <p:cNvSpPr/>
          <p:nvPr/>
        </p:nvSpPr>
        <p:spPr>
          <a:xfrm>
            <a:off x="8893641" y="4740557"/>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2A709F85-4A5E-4883-BA9D-C32F82648FAE}"/>
              </a:ext>
            </a:extLst>
          </p:cNvPr>
          <p:cNvSpPr txBox="1"/>
          <p:nvPr/>
        </p:nvSpPr>
        <p:spPr>
          <a:xfrm>
            <a:off x="9631069" y="1912476"/>
            <a:ext cx="2342501" cy="369332"/>
          </a:xfrm>
          <a:prstGeom prst="rect">
            <a:avLst/>
          </a:prstGeom>
          <a:noFill/>
        </p:spPr>
        <p:txBody>
          <a:bodyPr wrap="none" rtlCol="0">
            <a:spAutoFit/>
          </a:bodyPr>
          <a:lstStyle/>
          <a:p>
            <a:r>
              <a:rPr lang="en-US" dirty="0"/>
              <a:t>25 mins + 5 mins break</a:t>
            </a:r>
            <a:endParaRPr lang="en-SG" dirty="0"/>
          </a:p>
        </p:txBody>
      </p:sp>
      <p:sp>
        <p:nvSpPr>
          <p:cNvPr id="29" name="TextBox 28">
            <a:extLst>
              <a:ext uri="{FF2B5EF4-FFF2-40B4-BE49-F238E27FC236}">
                <a16:creationId xmlns:a16="http://schemas.microsoft.com/office/drawing/2014/main" id="{34588C6F-5FC7-40F7-875A-E87D416EB51D}"/>
              </a:ext>
            </a:extLst>
          </p:cNvPr>
          <p:cNvSpPr txBox="1"/>
          <p:nvPr/>
        </p:nvSpPr>
        <p:spPr>
          <a:xfrm>
            <a:off x="9631068" y="3049742"/>
            <a:ext cx="2342501" cy="369332"/>
          </a:xfrm>
          <a:prstGeom prst="rect">
            <a:avLst/>
          </a:prstGeom>
          <a:noFill/>
        </p:spPr>
        <p:txBody>
          <a:bodyPr wrap="none" rtlCol="0">
            <a:spAutoFit/>
          </a:bodyPr>
          <a:lstStyle/>
          <a:p>
            <a:r>
              <a:rPr lang="en-US" dirty="0"/>
              <a:t>25 mins + 5 mins break</a:t>
            </a:r>
            <a:endParaRPr lang="en-SG" dirty="0"/>
          </a:p>
        </p:txBody>
      </p:sp>
      <p:sp>
        <p:nvSpPr>
          <p:cNvPr id="30" name="TextBox 29">
            <a:extLst>
              <a:ext uri="{FF2B5EF4-FFF2-40B4-BE49-F238E27FC236}">
                <a16:creationId xmlns:a16="http://schemas.microsoft.com/office/drawing/2014/main" id="{230DCEE5-CCE8-43FC-B827-8D40825B0E17}"/>
              </a:ext>
            </a:extLst>
          </p:cNvPr>
          <p:cNvSpPr txBox="1"/>
          <p:nvPr/>
        </p:nvSpPr>
        <p:spPr>
          <a:xfrm>
            <a:off x="9631069" y="3608723"/>
            <a:ext cx="2459519" cy="369332"/>
          </a:xfrm>
          <a:prstGeom prst="rect">
            <a:avLst/>
          </a:prstGeom>
          <a:noFill/>
        </p:spPr>
        <p:txBody>
          <a:bodyPr wrap="none" rtlCol="0">
            <a:spAutoFit/>
          </a:bodyPr>
          <a:lstStyle/>
          <a:p>
            <a:r>
              <a:rPr lang="en-US" dirty="0"/>
              <a:t>45 mins + 15 mins break</a:t>
            </a:r>
            <a:endParaRPr lang="en-SG" dirty="0"/>
          </a:p>
        </p:txBody>
      </p:sp>
      <p:sp>
        <p:nvSpPr>
          <p:cNvPr id="31" name="TextBox 30">
            <a:extLst>
              <a:ext uri="{FF2B5EF4-FFF2-40B4-BE49-F238E27FC236}">
                <a16:creationId xmlns:a16="http://schemas.microsoft.com/office/drawing/2014/main" id="{02B500DA-8DD5-40CA-A406-07F7CA8788EF}"/>
              </a:ext>
            </a:extLst>
          </p:cNvPr>
          <p:cNvSpPr txBox="1"/>
          <p:nvPr/>
        </p:nvSpPr>
        <p:spPr>
          <a:xfrm>
            <a:off x="9631069" y="4130455"/>
            <a:ext cx="2459519" cy="369332"/>
          </a:xfrm>
          <a:prstGeom prst="rect">
            <a:avLst/>
          </a:prstGeom>
          <a:noFill/>
        </p:spPr>
        <p:txBody>
          <a:bodyPr wrap="none" rtlCol="0">
            <a:spAutoFit/>
          </a:bodyPr>
          <a:lstStyle/>
          <a:p>
            <a:r>
              <a:rPr lang="en-US" dirty="0"/>
              <a:t>35 mins + 10 mins break</a:t>
            </a:r>
            <a:endParaRPr lang="en-SG" dirty="0"/>
          </a:p>
        </p:txBody>
      </p:sp>
      <p:sp>
        <p:nvSpPr>
          <p:cNvPr id="32" name="TextBox 31">
            <a:extLst>
              <a:ext uri="{FF2B5EF4-FFF2-40B4-BE49-F238E27FC236}">
                <a16:creationId xmlns:a16="http://schemas.microsoft.com/office/drawing/2014/main" id="{448C1788-938F-44DD-8879-2DE24158D95F}"/>
              </a:ext>
            </a:extLst>
          </p:cNvPr>
          <p:cNvSpPr txBox="1"/>
          <p:nvPr/>
        </p:nvSpPr>
        <p:spPr>
          <a:xfrm>
            <a:off x="9631069" y="4792347"/>
            <a:ext cx="920445" cy="369332"/>
          </a:xfrm>
          <a:prstGeom prst="rect">
            <a:avLst/>
          </a:prstGeom>
          <a:noFill/>
        </p:spPr>
        <p:txBody>
          <a:bodyPr wrap="none" rtlCol="0">
            <a:spAutoFit/>
          </a:bodyPr>
          <a:lstStyle/>
          <a:p>
            <a:r>
              <a:rPr lang="en-US" dirty="0"/>
              <a:t>15 mins</a:t>
            </a:r>
            <a:endParaRPr lang="en-SG" dirty="0"/>
          </a:p>
        </p:txBody>
      </p:sp>
    </p:spTree>
    <p:extLst>
      <p:ext uri="{BB962C8B-B14F-4D97-AF65-F5344CB8AC3E}">
        <p14:creationId xmlns:p14="http://schemas.microsoft.com/office/powerpoint/2010/main" val="17015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Types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20</a:t>
            </a:fld>
            <a:endParaRPr lang="en-US" dirty="0"/>
          </a:p>
        </p:txBody>
      </p:sp>
      <p:graphicFrame>
        <p:nvGraphicFramePr>
          <p:cNvPr id="23" name="Table 22">
            <a:extLst>
              <a:ext uri="{FF2B5EF4-FFF2-40B4-BE49-F238E27FC236}">
                <a16:creationId xmlns:a16="http://schemas.microsoft.com/office/drawing/2014/main" id="{9C539AF7-C2A0-4AB5-8397-EC0FAA2B43D8}"/>
              </a:ext>
            </a:extLst>
          </p:cNvPr>
          <p:cNvGraphicFramePr>
            <a:graphicFrameLocks noGrp="1"/>
          </p:cNvGraphicFramePr>
          <p:nvPr/>
        </p:nvGraphicFramePr>
        <p:xfrm>
          <a:off x="4444003" y="1375956"/>
          <a:ext cx="1509840"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4" name="TextBox 23">
            <a:extLst>
              <a:ext uri="{FF2B5EF4-FFF2-40B4-BE49-F238E27FC236}">
                <a16:creationId xmlns:a16="http://schemas.microsoft.com/office/drawing/2014/main" id="{14C51484-3EA9-4BDA-971E-D3AB215214DF}"/>
              </a:ext>
            </a:extLst>
          </p:cNvPr>
          <p:cNvSpPr txBox="1"/>
          <p:nvPr/>
        </p:nvSpPr>
        <p:spPr>
          <a:xfrm>
            <a:off x="4403319" y="998280"/>
            <a:ext cx="159120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Primary Table</a:t>
            </a:r>
            <a:endParaRPr lang="en-SG" dirty="0">
              <a:solidFill>
                <a:prstClr val="black"/>
              </a:solidFill>
              <a:latin typeface="Arial" panose="020B0604020202020204" pitchFamily="34" charset="0"/>
              <a:ea typeface="ヒラギノ角ゴ Pro W3"/>
            </a:endParaRPr>
          </a:p>
        </p:txBody>
      </p:sp>
      <p:graphicFrame>
        <p:nvGraphicFramePr>
          <p:cNvPr id="25" name="Table 24">
            <a:extLst>
              <a:ext uri="{FF2B5EF4-FFF2-40B4-BE49-F238E27FC236}">
                <a16:creationId xmlns:a16="http://schemas.microsoft.com/office/drawing/2014/main" id="{4CE0656A-C570-45A9-ADA3-68104473C414}"/>
              </a:ext>
            </a:extLst>
          </p:cNvPr>
          <p:cNvGraphicFramePr>
            <a:graphicFrameLocks noGrp="1"/>
          </p:cNvGraphicFramePr>
          <p:nvPr/>
        </p:nvGraphicFramePr>
        <p:xfrm>
          <a:off x="6193161" y="1368276"/>
          <a:ext cx="1219835"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73597A95-9DA7-46B0-8549-D583F355EDCA}"/>
              </a:ext>
            </a:extLst>
          </p:cNvPr>
          <p:cNvSpPr txBox="1"/>
          <p:nvPr/>
        </p:nvSpPr>
        <p:spPr>
          <a:xfrm>
            <a:off x="5994526" y="990600"/>
            <a:ext cx="189898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Secondary Table</a:t>
            </a:r>
            <a:endParaRPr lang="en-SG" dirty="0">
              <a:solidFill>
                <a:prstClr val="black"/>
              </a:solidFill>
              <a:latin typeface="Arial" panose="020B0604020202020204" pitchFamily="34" charset="0"/>
              <a:ea typeface="ヒラギノ角ゴ Pro W3"/>
            </a:endParaRPr>
          </a:p>
        </p:txBody>
      </p:sp>
      <p:graphicFrame>
        <p:nvGraphicFramePr>
          <p:cNvPr id="27" name="Table 26">
            <a:extLst>
              <a:ext uri="{FF2B5EF4-FFF2-40B4-BE49-F238E27FC236}">
                <a16:creationId xmlns:a16="http://schemas.microsoft.com/office/drawing/2014/main" id="{FE6D603D-B119-42A8-9AEF-375B73F358AC}"/>
              </a:ext>
            </a:extLst>
          </p:cNvPr>
          <p:cNvGraphicFramePr>
            <a:graphicFrameLocks noGrp="1"/>
          </p:cNvGraphicFramePr>
          <p:nvPr/>
        </p:nvGraphicFramePr>
        <p:xfrm>
          <a:off x="1700950" y="3861048"/>
          <a:ext cx="1726757"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28" name="TextBox 27">
            <a:extLst>
              <a:ext uri="{FF2B5EF4-FFF2-40B4-BE49-F238E27FC236}">
                <a16:creationId xmlns:a16="http://schemas.microsoft.com/office/drawing/2014/main" id="{FFE1E5D8-8B0F-465D-B8D7-A715A07C0A08}"/>
              </a:ext>
            </a:extLst>
          </p:cNvPr>
          <p:cNvSpPr txBox="1"/>
          <p:nvPr/>
        </p:nvSpPr>
        <p:spPr>
          <a:xfrm>
            <a:off x="1520929" y="5734997"/>
            <a:ext cx="228139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“Master”</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“Slave”</a:t>
            </a:r>
            <a:endParaRPr lang="en-SG" dirty="0">
              <a:solidFill>
                <a:srgbClr val="01385B"/>
              </a:solidFill>
              <a:latin typeface="Arial" panose="020B0604020202020204" pitchFamily="34" charset="0"/>
            </a:endParaRPr>
          </a:p>
        </p:txBody>
      </p:sp>
      <p:grpSp>
        <p:nvGrpSpPr>
          <p:cNvPr id="29" name="Group 28">
            <a:extLst>
              <a:ext uri="{FF2B5EF4-FFF2-40B4-BE49-F238E27FC236}">
                <a16:creationId xmlns:a16="http://schemas.microsoft.com/office/drawing/2014/main" id="{0294C89B-6187-450F-B8EB-2D3238C1D1FB}"/>
              </a:ext>
            </a:extLst>
          </p:cNvPr>
          <p:cNvGrpSpPr/>
          <p:nvPr/>
        </p:nvGrpSpPr>
        <p:grpSpPr>
          <a:xfrm>
            <a:off x="2563095" y="3362184"/>
            <a:ext cx="557104" cy="360040"/>
            <a:chOff x="1176193" y="3335586"/>
            <a:chExt cx="557104" cy="360040"/>
          </a:xfrm>
        </p:grpSpPr>
        <p:sp>
          <p:nvSpPr>
            <p:cNvPr id="30" name="Oval 29">
              <a:extLst>
                <a:ext uri="{FF2B5EF4-FFF2-40B4-BE49-F238E27FC236}">
                  <a16:creationId xmlns:a16="http://schemas.microsoft.com/office/drawing/2014/main" id="{79F6FFE9-72A6-46DF-BCB2-4E8D5F616EFD}"/>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1" name="Oval 30">
              <a:extLst>
                <a:ext uri="{FF2B5EF4-FFF2-40B4-BE49-F238E27FC236}">
                  <a16:creationId xmlns:a16="http://schemas.microsoft.com/office/drawing/2014/main" id="{2A2FFA47-004D-4BE1-9A48-63E09B8559DB}"/>
                </a:ext>
              </a:extLst>
            </p:cNvPr>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2" name="TextBox 31">
            <a:extLst>
              <a:ext uri="{FF2B5EF4-FFF2-40B4-BE49-F238E27FC236}">
                <a16:creationId xmlns:a16="http://schemas.microsoft.com/office/drawing/2014/main" id="{B5BE4254-F812-4F06-8670-89C8FFB72C4B}"/>
              </a:ext>
            </a:extLst>
          </p:cNvPr>
          <p:cNvSpPr txBox="1"/>
          <p:nvPr/>
        </p:nvSpPr>
        <p:spPr>
          <a:xfrm>
            <a:off x="1961434" y="3357537"/>
            <a:ext cx="56938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Left</a:t>
            </a:r>
            <a:endParaRPr lang="en-SG" dirty="0">
              <a:solidFill>
                <a:prstClr val="black"/>
              </a:solidFill>
              <a:latin typeface="Arial" panose="020B0604020202020204" pitchFamily="34" charset="0"/>
              <a:ea typeface="ヒラギノ角ゴ Pro W3"/>
            </a:endParaRPr>
          </a:p>
        </p:txBody>
      </p:sp>
      <p:graphicFrame>
        <p:nvGraphicFramePr>
          <p:cNvPr id="33" name="Table 32">
            <a:extLst>
              <a:ext uri="{FF2B5EF4-FFF2-40B4-BE49-F238E27FC236}">
                <a16:creationId xmlns:a16="http://schemas.microsoft.com/office/drawing/2014/main" id="{58A52AE7-577F-48E4-B147-F91FA950C12D}"/>
              </a:ext>
            </a:extLst>
          </p:cNvPr>
          <p:cNvGraphicFramePr>
            <a:graphicFrameLocks noGrp="1"/>
          </p:cNvGraphicFramePr>
          <p:nvPr/>
        </p:nvGraphicFramePr>
        <p:xfrm>
          <a:off x="4071446" y="3861048"/>
          <a:ext cx="1910524"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882777">
                  <a:extLst>
                    <a:ext uri="{9D8B030D-6E8A-4147-A177-3AD203B41FA5}">
                      <a16:colId xmlns:a16="http://schemas.microsoft.com/office/drawing/2014/main" val="20001"/>
                    </a:ext>
                  </a:extLst>
                </a:gridCol>
                <a:gridCol w="587692">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34" name="TextBox 33">
            <a:extLst>
              <a:ext uri="{FF2B5EF4-FFF2-40B4-BE49-F238E27FC236}">
                <a16:creationId xmlns:a16="http://schemas.microsoft.com/office/drawing/2014/main" id="{37A2A5A8-517E-47E5-AC19-0D28F5B4042A}"/>
              </a:ext>
            </a:extLst>
          </p:cNvPr>
          <p:cNvSpPr txBox="1"/>
          <p:nvPr/>
        </p:nvSpPr>
        <p:spPr>
          <a:xfrm>
            <a:off x="3934023" y="5734998"/>
            <a:ext cx="240963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“Slave”</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“Master”</a:t>
            </a:r>
            <a:endParaRPr lang="en-SG" dirty="0">
              <a:solidFill>
                <a:srgbClr val="01385B"/>
              </a:solidFill>
              <a:latin typeface="Arial" panose="020B0604020202020204" pitchFamily="34" charset="0"/>
            </a:endParaRPr>
          </a:p>
        </p:txBody>
      </p:sp>
      <p:grpSp>
        <p:nvGrpSpPr>
          <p:cNvPr id="35" name="Group 34">
            <a:extLst>
              <a:ext uri="{FF2B5EF4-FFF2-40B4-BE49-F238E27FC236}">
                <a16:creationId xmlns:a16="http://schemas.microsoft.com/office/drawing/2014/main" id="{A77D00D6-C3FD-4B3A-84F1-737AFEEE46F5}"/>
              </a:ext>
            </a:extLst>
          </p:cNvPr>
          <p:cNvGrpSpPr/>
          <p:nvPr/>
        </p:nvGrpSpPr>
        <p:grpSpPr>
          <a:xfrm>
            <a:off x="4937703" y="3362184"/>
            <a:ext cx="557104" cy="360040"/>
            <a:chOff x="1176193" y="3335586"/>
            <a:chExt cx="557104" cy="360040"/>
          </a:xfrm>
        </p:grpSpPr>
        <p:sp>
          <p:nvSpPr>
            <p:cNvPr id="36" name="Oval 35">
              <a:extLst>
                <a:ext uri="{FF2B5EF4-FFF2-40B4-BE49-F238E27FC236}">
                  <a16:creationId xmlns:a16="http://schemas.microsoft.com/office/drawing/2014/main" id="{5712D768-52B7-4A66-B902-A9B95DEDE852}"/>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7" name="Oval 36">
              <a:extLst>
                <a:ext uri="{FF2B5EF4-FFF2-40B4-BE49-F238E27FC236}">
                  <a16:creationId xmlns:a16="http://schemas.microsoft.com/office/drawing/2014/main" id="{3BA0C130-63F2-4135-8E50-5EDF46CD6BB7}"/>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8" name="TextBox 37">
            <a:extLst>
              <a:ext uri="{FF2B5EF4-FFF2-40B4-BE49-F238E27FC236}">
                <a16:creationId xmlns:a16="http://schemas.microsoft.com/office/drawing/2014/main" id="{075B87D4-854B-4C9E-958A-D01E3D753E16}"/>
              </a:ext>
            </a:extLst>
          </p:cNvPr>
          <p:cNvSpPr txBox="1"/>
          <p:nvPr/>
        </p:nvSpPr>
        <p:spPr>
          <a:xfrm>
            <a:off x="4182155" y="3357537"/>
            <a:ext cx="72327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Right</a:t>
            </a:r>
            <a:endParaRPr lang="en-SG" dirty="0">
              <a:solidFill>
                <a:prstClr val="black"/>
              </a:solidFill>
              <a:latin typeface="Arial" panose="020B0604020202020204" pitchFamily="34" charset="0"/>
              <a:ea typeface="ヒラギノ角ゴ Pro W3"/>
            </a:endParaRPr>
          </a:p>
        </p:txBody>
      </p:sp>
      <p:graphicFrame>
        <p:nvGraphicFramePr>
          <p:cNvPr id="39" name="Table 38">
            <a:extLst>
              <a:ext uri="{FF2B5EF4-FFF2-40B4-BE49-F238E27FC236}">
                <a16:creationId xmlns:a16="http://schemas.microsoft.com/office/drawing/2014/main" id="{DF0F03BB-00DF-4870-8482-DA7B836B584B}"/>
              </a:ext>
            </a:extLst>
          </p:cNvPr>
          <p:cNvGraphicFramePr>
            <a:graphicFrameLocks noGrp="1"/>
          </p:cNvGraphicFramePr>
          <p:nvPr/>
        </p:nvGraphicFramePr>
        <p:xfrm>
          <a:off x="6602007" y="3802195"/>
          <a:ext cx="1802575" cy="185420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82740">
                  <a:extLst>
                    <a:ext uri="{9D8B030D-6E8A-4147-A177-3AD203B41FA5}">
                      <a16:colId xmlns:a16="http://schemas.microsoft.com/office/drawing/2014/main" val="20001"/>
                    </a:ext>
                  </a:extLst>
                </a:gridCol>
                <a:gridCol w="779780">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0" name="TextBox 39">
            <a:extLst>
              <a:ext uri="{FF2B5EF4-FFF2-40B4-BE49-F238E27FC236}">
                <a16:creationId xmlns:a16="http://schemas.microsoft.com/office/drawing/2014/main" id="{9393C172-2EAE-48F0-9472-9484930A3E4A}"/>
              </a:ext>
            </a:extLst>
          </p:cNvPr>
          <p:cNvSpPr txBox="1"/>
          <p:nvPr/>
        </p:nvSpPr>
        <p:spPr>
          <a:xfrm>
            <a:off x="6847983" y="5734998"/>
            <a:ext cx="158248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“OR”</a:t>
            </a:r>
            <a:endParaRPr lang="en-SG" dirty="0">
              <a:solidFill>
                <a:srgbClr val="01385B"/>
              </a:solidFill>
              <a:latin typeface="Arial" panose="020B0604020202020204" pitchFamily="34" charset="0"/>
            </a:endParaRPr>
          </a:p>
        </p:txBody>
      </p:sp>
      <p:grpSp>
        <p:nvGrpSpPr>
          <p:cNvPr id="41" name="Group 40">
            <a:extLst>
              <a:ext uri="{FF2B5EF4-FFF2-40B4-BE49-F238E27FC236}">
                <a16:creationId xmlns:a16="http://schemas.microsoft.com/office/drawing/2014/main" id="{3C6A2FBB-5B94-422C-B15B-FA4666702C6B}"/>
              </a:ext>
            </a:extLst>
          </p:cNvPr>
          <p:cNvGrpSpPr/>
          <p:nvPr/>
        </p:nvGrpSpPr>
        <p:grpSpPr>
          <a:xfrm>
            <a:off x="7536095" y="3353003"/>
            <a:ext cx="557104" cy="360040"/>
            <a:chOff x="1176193" y="3335586"/>
            <a:chExt cx="557104" cy="360040"/>
          </a:xfrm>
        </p:grpSpPr>
        <p:sp>
          <p:nvSpPr>
            <p:cNvPr id="42" name="Oval 41">
              <a:extLst>
                <a:ext uri="{FF2B5EF4-FFF2-40B4-BE49-F238E27FC236}">
                  <a16:creationId xmlns:a16="http://schemas.microsoft.com/office/drawing/2014/main" id="{EC1B5DE3-DFF2-4F29-8E0A-91E851A070BE}"/>
                </a:ext>
              </a:extLst>
            </p:cNvPr>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43" name="Oval 42">
              <a:extLst>
                <a:ext uri="{FF2B5EF4-FFF2-40B4-BE49-F238E27FC236}">
                  <a16:creationId xmlns:a16="http://schemas.microsoft.com/office/drawing/2014/main" id="{C361BA95-CF29-485C-9DBF-BC73742FA041}"/>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44" name="TextBox 43">
            <a:extLst>
              <a:ext uri="{FF2B5EF4-FFF2-40B4-BE49-F238E27FC236}">
                <a16:creationId xmlns:a16="http://schemas.microsoft.com/office/drawing/2014/main" id="{B1E9B07E-44E4-4715-8C6F-81680A4F7B6B}"/>
              </a:ext>
            </a:extLst>
          </p:cNvPr>
          <p:cNvSpPr txBox="1"/>
          <p:nvPr/>
        </p:nvSpPr>
        <p:spPr>
          <a:xfrm>
            <a:off x="6780547" y="3348357"/>
            <a:ext cx="76174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Outer</a:t>
            </a:r>
            <a:endParaRPr lang="en-SG" dirty="0">
              <a:solidFill>
                <a:prstClr val="black"/>
              </a:solidFill>
              <a:latin typeface="Arial" panose="020B0604020202020204" pitchFamily="34" charset="0"/>
              <a:ea typeface="ヒラギノ角ゴ Pro W3"/>
            </a:endParaRPr>
          </a:p>
        </p:txBody>
      </p:sp>
      <p:graphicFrame>
        <p:nvGraphicFramePr>
          <p:cNvPr id="45" name="Table 44">
            <a:extLst>
              <a:ext uri="{FF2B5EF4-FFF2-40B4-BE49-F238E27FC236}">
                <a16:creationId xmlns:a16="http://schemas.microsoft.com/office/drawing/2014/main" id="{5E2E638B-681E-43B4-A081-26DEAD6491D7}"/>
              </a:ext>
            </a:extLst>
          </p:cNvPr>
          <p:cNvGraphicFramePr>
            <a:graphicFrameLocks noGrp="1"/>
          </p:cNvGraphicFramePr>
          <p:nvPr/>
        </p:nvGraphicFramePr>
        <p:xfrm>
          <a:off x="8822947" y="3802195"/>
          <a:ext cx="1726757" cy="111252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6" name="TextBox 45">
            <a:extLst>
              <a:ext uri="{FF2B5EF4-FFF2-40B4-BE49-F238E27FC236}">
                <a16:creationId xmlns:a16="http://schemas.microsoft.com/office/drawing/2014/main" id="{FAE45C0F-93BA-4527-91B7-F94A82127266}"/>
              </a:ext>
            </a:extLst>
          </p:cNvPr>
          <p:cNvSpPr txBox="1"/>
          <p:nvPr/>
        </p:nvSpPr>
        <p:spPr>
          <a:xfrm>
            <a:off x="8973148" y="5734998"/>
            <a:ext cx="1620957"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“AND”</a:t>
            </a:r>
            <a:endParaRPr lang="en-SG" dirty="0">
              <a:solidFill>
                <a:srgbClr val="01385B"/>
              </a:solidFill>
              <a:latin typeface="Arial" panose="020B0604020202020204" pitchFamily="34" charset="0"/>
            </a:endParaRPr>
          </a:p>
        </p:txBody>
      </p:sp>
      <p:sp>
        <p:nvSpPr>
          <p:cNvPr id="47" name="TextBox 46">
            <a:extLst>
              <a:ext uri="{FF2B5EF4-FFF2-40B4-BE49-F238E27FC236}">
                <a16:creationId xmlns:a16="http://schemas.microsoft.com/office/drawing/2014/main" id="{BC79250E-0261-44CC-AC7D-5B85C1FE9516}"/>
              </a:ext>
            </a:extLst>
          </p:cNvPr>
          <p:cNvSpPr txBox="1"/>
          <p:nvPr/>
        </p:nvSpPr>
        <p:spPr>
          <a:xfrm>
            <a:off x="8943431" y="3348357"/>
            <a:ext cx="71045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Inner</a:t>
            </a:r>
            <a:endParaRPr lang="en-SG" dirty="0">
              <a:solidFill>
                <a:prstClr val="black"/>
              </a:solidFill>
              <a:latin typeface="Arial" panose="020B0604020202020204" pitchFamily="34" charset="0"/>
              <a:ea typeface="ヒラギノ角ゴ Pro W3"/>
            </a:endParaRPr>
          </a:p>
        </p:txBody>
      </p:sp>
      <p:grpSp>
        <p:nvGrpSpPr>
          <p:cNvPr id="48" name="Group 47">
            <a:extLst>
              <a:ext uri="{FF2B5EF4-FFF2-40B4-BE49-F238E27FC236}">
                <a16:creationId xmlns:a16="http://schemas.microsoft.com/office/drawing/2014/main" id="{92F462C9-EFB5-47E5-9399-8A3E80FB5775}"/>
              </a:ext>
            </a:extLst>
          </p:cNvPr>
          <p:cNvGrpSpPr/>
          <p:nvPr/>
        </p:nvGrpSpPr>
        <p:grpSpPr>
          <a:xfrm>
            <a:off x="9698979" y="3353003"/>
            <a:ext cx="557104" cy="360040"/>
            <a:chOff x="8710395" y="3306778"/>
            <a:chExt cx="557104" cy="360040"/>
          </a:xfrm>
        </p:grpSpPr>
        <p:grpSp>
          <p:nvGrpSpPr>
            <p:cNvPr id="49" name="Group 48">
              <a:extLst>
                <a:ext uri="{FF2B5EF4-FFF2-40B4-BE49-F238E27FC236}">
                  <a16:creationId xmlns:a16="http://schemas.microsoft.com/office/drawing/2014/main" id="{16EDC8EF-3F83-4664-B8B9-7AF92A2485BB}"/>
                </a:ext>
              </a:extLst>
            </p:cNvPr>
            <p:cNvGrpSpPr/>
            <p:nvPr/>
          </p:nvGrpSpPr>
          <p:grpSpPr>
            <a:xfrm>
              <a:off x="8710395" y="3306778"/>
              <a:ext cx="557104" cy="360040"/>
              <a:chOff x="1176193" y="3335586"/>
              <a:chExt cx="557104" cy="360040"/>
            </a:xfrm>
          </p:grpSpPr>
          <p:sp>
            <p:nvSpPr>
              <p:cNvPr id="51" name="Oval 50">
                <a:extLst>
                  <a:ext uri="{FF2B5EF4-FFF2-40B4-BE49-F238E27FC236}">
                    <a16:creationId xmlns:a16="http://schemas.microsoft.com/office/drawing/2014/main" id="{1EED3E59-581D-4279-A0FC-2DB39E4461D6}"/>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52" name="Oval 51">
                <a:extLst>
                  <a:ext uri="{FF2B5EF4-FFF2-40B4-BE49-F238E27FC236}">
                    <a16:creationId xmlns:a16="http://schemas.microsoft.com/office/drawing/2014/main" id="{5B684583-760C-4EA4-93F1-78C83A885A68}"/>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50" name="Oval 49">
              <a:extLst>
                <a:ext uri="{FF2B5EF4-FFF2-40B4-BE49-F238E27FC236}">
                  <a16:creationId xmlns:a16="http://schemas.microsoft.com/office/drawing/2014/main" id="{09FBBF31-0E11-440D-9B69-83378B471CF6}"/>
                </a:ext>
              </a:extLst>
            </p:cNvPr>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cxnSp>
        <p:nvCxnSpPr>
          <p:cNvPr id="53" name="Elbow Connector 38">
            <a:extLst>
              <a:ext uri="{FF2B5EF4-FFF2-40B4-BE49-F238E27FC236}">
                <a16:creationId xmlns:a16="http://schemas.microsoft.com/office/drawing/2014/main" id="{AF1EC631-838C-4870-BED6-3F63027E1D52}"/>
              </a:ext>
            </a:extLst>
          </p:cNvPr>
          <p:cNvCxnSpPr>
            <a:endCxn id="32" idx="0"/>
          </p:cNvCxnSpPr>
          <p:nvPr/>
        </p:nvCxnSpPr>
        <p:spPr>
          <a:xfrm rot="10800000" flipV="1">
            <a:off x="2246128" y="2946399"/>
            <a:ext cx="379432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4" name="Elbow Connector 39">
            <a:extLst>
              <a:ext uri="{FF2B5EF4-FFF2-40B4-BE49-F238E27FC236}">
                <a16:creationId xmlns:a16="http://schemas.microsoft.com/office/drawing/2014/main" id="{2F5FDC5F-7C80-4CCA-81E8-AECFB09A25E4}"/>
              </a:ext>
            </a:extLst>
          </p:cNvPr>
          <p:cNvCxnSpPr>
            <a:endCxn id="38" idx="0"/>
          </p:cNvCxnSpPr>
          <p:nvPr/>
        </p:nvCxnSpPr>
        <p:spPr>
          <a:xfrm rot="10800000" flipV="1">
            <a:off x="4543793" y="2946399"/>
            <a:ext cx="149665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5" name="Elbow Connector 42">
            <a:extLst>
              <a:ext uri="{FF2B5EF4-FFF2-40B4-BE49-F238E27FC236}">
                <a16:creationId xmlns:a16="http://schemas.microsoft.com/office/drawing/2014/main" id="{455F2E00-236A-4522-A987-9F35B07D461C}"/>
              </a:ext>
            </a:extLst>
          </p:cNvPr>
          <p:cNvCxnSpPr>
            <a:endCxn id="44" idx="0"/>
          </p:cNvCxnSpPr>
          <p:nvPr/>
        </p:nvCxnSpPr>
        <p:spPr>
          <a:xfrm>
            <a:off x="6040451" y="2946399"/>
            <a:ext cx="1120970"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6" name="Elbow Connector 45">
            <a:extLst>
              <a:ext uri="{FF2B5EF4-FFF2-40B4-BE49-F238E27FC236}">
                <a16:creationId xmlns:a16="http://schemas.microsoft.com/office/drawing/2014/main" id="{04FA3479-3F34-4BE1-9A6D-D786C177A855}"/>
              </a:ext>
            </a:extLst>
          </p:cNvPr>
          <p:cNvCxnSpPr>
            <a:endCxn id="47" idx="0"/>
          </p:cNvCxnSpPr>
          <p:nvPr/>
        </p:nvCxnSpPr>
        <p:spPr>
          <a:xfrm>
            <a:off x="6040451" y="2946399"/>
            <a:ext cx="3258206"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9764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Pivot Data &amp; Data Source Grouping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21</a:t>
            </a:fld>
            <a:endParaRPr lang="en-US" dirty="0"/>
          </a:p>
        </p:txBody>
      </p:sp>
      <p:graphicFrame>
        <p:nvGraphicFramePr>
          <p:cNvPr id="57" name="Table 56">
            <a:extLst>
              <a:ext uri="{FF2B5EF4-FFF2-40B4-BE49-F238E27FC236}">
                <a16:creationId xmlns:a16="http://schemas.microsoft.com/office/drawing/2014/main" id="{226CA741-AF80-4AD8-BD53-5C947147D4C1}"/>
              </a:ext>
            </a:extLst>
          </p:cNvPr>
          <p:cNvGraphicFramePr>
            <a:graphicFrameLocks noGrp="1"/>
          </p:cNvGraphicFramePr>
          <p:nvPr/>
        </p:nvGraphicFramePr>
        <p:xfrm>
          <a:off x="1847528" y="1268760"/>
          <a:ext cx="3816428" cy="1483360"/>
        </p:xfrm>
        <a:graphic>
          <a:graphicData uri="http://schemas.openxmlformats.org/drawingml/2006/table">
            <a:tbl>
              <a:tblPr firstRow="1" bandRow="1">
                <a:tableStyleId>{08FB837D-C827-4EFA-A057-4D05807E0F7C}</a:tableStyleId>
              </a:tblPr>
              <a:tblGrid>
                <a:gridCol w="954107">
                  <a:extLst>
                    <a:ext uri="{9D8B030D-6E8A-4147-A177-3AD203B41FA5}">
                      <a16:colId xmlns:a16="http://schemas.microsoft.com/office/drawing/2014/main" val="20000"/>
                    </a:ext>
                  </a:extLst>
                </a:gridCol>
                <a:gridCol w="954107">
                  <a:extLst>
                    <a:ext uri="{9D8B030D-6E8A-4147-A177-3AD203B41FA5}">
                      <a16:colId xmlns:a16="http://schemas.microsoft.com/office/drawing/2014/main" val="20001"/>
                    </a:ext>
                  </a:extLst>
                </a:gridCol>
                <a:gridCol w="954107">
                  <a:extLst>
                    <a:ext uri="{9D8B030D-6E8A-4147-A177-3AD203B41FA5}">
                      <a16:colId xmlns:a16="http://schemas.microsoft.com/office/drawing/2014/main" val="20002"/>
                    </a:ext>
                  </a:extLst>
                </a:gridCol>
                <a:gridCol w="954107">
                  <a:extLst>
                    <a:ext uri="{9D8B030D-6E8A-4147-A177-3AD203B41FA5}">
                      <a16:colId xmlns:a16="http://schemas.microsoft.com/office/drawing/2014/main" val="20003"/>
                    </a:ext>
                  </a:extLst>
                </a:gridCol>
              </a:tblGrid>
              <a:tr h="37084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8" name="Right Arrow 5">
            <a:extLst>
              <a:ext uri="{FF2B5EF4-FFF2-40B4-BE49-F238E27FC236}">
                <a16:creationId xmlns:a16="http://schemas.microsoft.com/office/drawing/2014/main" id="{EB6B4FCB-4454-455E-8828-0EA6963DA0D3}"/>
              </a:ext>
            </a:extLst>
          </p:cNvPr>
          <p:cNvSpPr/>
          <p:nvPr/>
        </p:nvSpPr>
        <p:spPr>
          <a:xfrm>
            <a:off x="5785576" y="15986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59" name="Table 58">
            <a:extLst>
              <a:ext uri="{FF2B5EF4-FFF2-40B4-BE49-F238E27FC236}">
                <a16:creationId xmlns:a16="http://schemas.microsoft.com/office/drawing/2014/main" id="{E5A05C93-828D-487F-AAA4-77F12D1113AC}"/>
              </a:ext>
            </a:extLst>
          </p:cNvPr>
          <p:cNvGraphicFramePr>
            <a:graphicFrameLocks noGrp="1"/>
          </p:cNvGraphicFramePr>
          <p:nvPr/>
        </p:nvGraphicFramePr>
        <p:xfrm>
          <a:off x="6851578" y="1104137"/>
          <a:ext cx="3048581" cy="3177540"/>
        </p:xfrm>
        <a:graphic>
          <a:graphicData uri="http://schemas.openxmlformats.org/drawingml/2006/table">
            <a:tbl>
              <a:tblPr firstRow="1" bandRow="1">
                <a:tableStyleId>{08FB837D-C827-4EFA-A057-4D05807E0F7C}</a:tableStyleId>
              </a:tblPr>
              <a:tblGrid>
                <a:gridCol w="891227">
                  <a:extLst>
                    <a:ext uri="{9D8B030D-6E8A-4147-A177-3AD203B41FA5}">
                      <a16:colId xmlns:a16="http://schemas.microsoft.com/office/drawing/2014/main" val="20000"/>
                    </a:ext>
                  </a:extLst>
                </a:gridCol>
                <a:gridCol w="891227">
                  <a:extLst>
                    <a:ext uri="{9D8B030D-6E8A-4147-A177-3AD203B41FA5}">
                      <a16:colId xmlns:a16="http://schemas.microsoft.com/office/drawing/2014/main" val="20001"/>
                    </a:ext>
                  </a:extLst>
                </a:gridCol>
                <a:gridCol w="1266127">
                  <a:extLst>
                    <a:ext uri="{9D8B030D-6E8A-4147-A177-3AD203B41FA5}">
                      <a16:colId xmlns:a16="http://schemas.microsoft.com/office/drawing/2014/main" val="20002"/>
                    </a:ext>
                  </a:extLst>
                </a:gridCol>
              </a:tblGrid>
              <a:tr h="50292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Age Group</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Population</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0" name="TextBox 59">
            <a:extLst>
              <a:ext uri="{FF2B5EF4-FFF2-40B4-BE49-F238E27FC236}">
                <a16:creationId xmlns:a16="http://schemas.microsoft.com/office/drawing/2014/main" id="{005C7937-9033-43B5-B1B9-EC875D4FEDDF}"/>
              </a:ext>
            </a:extLst>
          </p:cNvPr>
          <p:cNvSpPr txBox="1"/>
          <p:nvPr/>
        </p:nvSpPr>
        <p:spPr>
          <a:xfrm>
            <a:off x="1662888" y="3175915"/>
            <a:ext cx="4415477" cy="1754326"/>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Pivoting reduces the number of columns, and increases the number of rows </a:t>
            </a:r>
          </a:p>
          <a:p>
            <a:pPr algn="ctr" defTabSz="457189" eaLnBrk="0" fontAlgn="base" hangingPunct="0">
              <a:spcBef>
                <a:spcPct val="0"/>
              </a:spcBef>
              <a:spcAft>
                <a:spcPct val="0"/>
              </a:spcAft>
            </a:pPr>
            <a:endParaRPr lang="en-US" dirty="0">
              <a:solidFill>
                <a:srgbClr val="01385B"/>
              </a:solidFill>
              <a:latin typeface="Arial" panose="020B0604020202020204" pitchFamily="34" charset="0"/>
            </a:endParaRPr>
          </a:p>
          <a:p>
            <a:pPr algn="ctr" defTabSz="457189" eaLnBrk="0" fontAlgn="base" hangingPunct="0">
              <a:spcBef>
                <a:spcPct val="0"/>
              </a:spcBef>
              <a:spcAft>
                <a:spcPct val="0"/>
              </a:spcAft>
            </a:pPr>
            <a:r>
              <a:rPr lang="en-US" dirty="0">
                <a:solidFill>
                  <a:srgbClr val="01385B"/>
                </a:solidFill>
                <a:latin typeface="Arial" panose="020B0604020202020204" pitchFamily="34" charset="0"/>
              </a:rPr>
              <a:t>Sometimes, by grouping data, the data structure and usability improves significantly.</a:t>
            </a:r>
            <a:endParaRPr lang="en-SG" dirty="0">
              <a:solidFill>
                <a:srgbClr val="01385B"/>
              </a:solidFill>
              <a:latin typeface="Arial" panose="020B0604020202020204" pitchFamily="34" charset="0"/>
            </a:endParaRPr>
          </a:p>
        </p:txBody>
      </p:sp>
      <p:sp>
        <p:nvSpPr>
          <p:cNvPr id="61" name="Right Arrow 8">
            <a:extLst>
              <a:ext uri="{FF2B5EF4-FFF2-40B4-BE49-F238E27FC236}">
                <a16:creationId xmlns:a16="http://schemas.microsoft.com/office/drawing/2014/main" id="{C9ECCAEF-69E1-400D-817A-562FEA69321E}"/>
              </a:ext>
            </a:extLst>
          </p:cNvPr>
          <p:cNvSpPr/>
          <p:nvPr/>
        </p:nvSpPr>
        <p:spPr>
          <a:xfrm rot="10800000">
            <a:off x="5751544" y="203386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62" name="TextBox 61">
            <a:extLst>
              <a:ext uri="{FF2B5EF4-FFF2-40B4-BE49-F238E27FC236}">
                <a16:creationId xmlns:a16="http://schemas.microsoft.com/office/drawing/2014/main" id="{48F8F628-968A-4BB7-9D83-79AE1A7CEE40}"/>
              </a:ext>
            </a:extLst>
          </p:cNvPr>
          <p:cNvSpPr txBox="1"/>
          <p:nvPr/>
        </p:nvSpPr>
        <p:spPr>
          <a:xfrm>
            <a:off x="6456041" y="4520711"/>
            <a:ext cx="3895487" cy="1477328"/>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Caveats:</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a:t>
            </a:r>
            <a:r>
              <a:rPr lang="en-US" dirty="0" err="1">
                <a:solidFill>
                  <a:srgbClr val="01385B"/>
                </a:solidFill>
                <a:latin typeface="Arial" panose="020B0604020202020204" pitchFamily="34" charset="0"/>
              </a:rPr>
              <a:t>Datasource</a:t>
            </a:r>
            <a:endParaRPr lang="en-US" dirty="0">
              <a:solidFill>
                <a:srgbClr val="01385B"/>
              </a:solidFill>
              <a:latin typeface="Arial" panose="020B0604020202020204" pitchFamily="34" charset="0"/>
            </a:endParaRP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Connection</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Excel, </a:t>
            </a:r>
            <a:r>
              <a:rPr lang="en-US" dirty="0" err="1">
                <a:solidFill>
                  <a:srgbClr val="01385B"/>
                </a:solidFill>
                <a:latin typeface="Arial" panose="020B0604020202020204" pitchFamily="34" charset="0"/>
              </a:rPr>
              <a:t>Textfile</a:t>
            </a:r>
            <a:r>
              <a:rPr lang="en-US" dirty="0">
                <a:solidFill>
                  <a:srgbClr val="01385B"/>
                </a:solidFill>
                <a:latin typeface="Arial" panose="020B0604020202020204" pitchFamily="34" charset="0"/>
              </a:rPr>
              <a:t>, Google Sheets, .pdf</a:t>
            </a:r>
            <a:endParaRPr lang="en-SG" dirty="0">
              <a:solidFill>
                <a:srgbClr val="01385B"/>
              </a:solidFill>
              <a:latin typeface="Arial" panose="020B0604020202020204" pitchFamily="34" charset="0"/>
            </a:endParaRPr>
          </a:p>
        </p:txBody>
      </p:sp>
    </p:spTree>
    <p:extLst>
      <p:ext uri="{BB962C8B-B14F-4D97-AF65-F5344CB8AC3E}">
        <p14:creationId xmlns:p14="http://schemas.microsoft.com/office/powerpoint/2010/main" val="2288120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Relationships &amp; 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22</a:t>
            </a:fld>
            <a:endParaRPr lang="en-US" dirty="0"/>
          </a:p>
        </p:txBody>
      </p:sp>
      <p:sp>
        <p:nvSpPr>
          <p:cNvPr id="10" name="Rectangle 9">
            <a:extLst>
              <a:ext uri="{FF2B5EF4-FFF2-40B4-BE49-F238E27FC236}">
                <a16:creationId xmlns:a16="http://schemas.microsoft.com/office/drawing/2014/main" id="{9D1E29E7-14DB-4FF2-80B0-437FA7ACAB2D}"/>
              </a:ext>
            </a:extLst>
          </p:cNvPr>
          <p:cNvSpPr/>
          <p:nvPr/>
        </p:nvSpPr>
        <p:spPr>
          <a:xfrm>
            <a:off x="3287689" y="1196752"/>
            <a:ext cx="3701039" cy="1638632"/>
          </a:xfrm>
          <a:prstGeom prst="rect">
            <a:avLst/>
          </a:prstGeom>
          <a:solidFill>
            <a:srgbClr val="FFFFCC">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graphicFrame>
        <p:nvGraphicFramePr>
          <p:cNvPr id="11" name="Table 10">
            <a:extLst>
              <a:ext uri="{FF2B5EF4-FFF2-40B4-BE49-F238E27FC236}">
                <a16:creationId xmlns:a16="http://schemas.microsoft.com/office/drawing/2014/main" id="{E8E6F44C-B1D0-415D-AA7D-EF51F4305E0F}"/>
              </a:ext>
            </a:extLst>
          </p:cNvPr>
          <p:cNvGraphicFramePr>
            <a:graphicFrameLocks noGrp="1"/>
          </p:cNvGraphicFramePr>
          <p:nvPr/>
        </p:nvGraphicFramePr>
        <p:xfrm>
          <a:off x="3539223" y="1574428"/>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TextBox 11">
            <a:extLst>
              <a:ext uri="{FF2B5EF4-FFF2-40B4-BE49-F238E27FC236}">
                <a16:creationId xmlns:a16="http://schemas.microsoft.com/office/drawing/2014/main" id="{E793DF63-B42C-4AAE-96BD-451D42F4058E}"/>
              </a:ext>
            </a:extLst>
          </p:cNvPr>
          <p:cNvSpPr txBox="1"/>
          <p:nvPr/>
        </p:nvSpPr>
        <p:spPr>
          <a:xfrm>
            <a:off x="3498541" y="1196752"/>
            <a:ext cx="1591205"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Primary Table</a:t>
            </a:r>
            <a:endParaRPr lang="en-SG" dirty="0">
              <a:solidFill>
                <a:prstClr val="black"/>
              </a:solidFill>
              <a:latin typeface="Arial" panose="020B0604020202020204" pitchFamily="34" charset="0"/>
            </a:endParaRPr>
          </a:p>
        </p:txBody>
      </p:sp>
      <p:graphicFrame>
        <p:nvGraphicFramePr>
          <p:cNvPr id="13" name="Table 12">
            <a:extLst>
              <a:ext uri="{FF2B5EF4-FFF2-40B4-BE49-F238E27FC236}">
                <a16:creationId xmlns:a16="http://schemas.microsoft.com/office/drawing/2014/main" id="{0B4F383A-BA21-41A1-9043-618C07F572D8}"/>
              </a:ext>
            </a:extLst>
          </p:cNvPr>
          <p:cNvGraphicFramePr>
            <a:graphicFrameLocks noGrp="1"/>
          </p:cNvGraphicFramePr>
          <p:nvPr/>
        </p:nvGraphicFramePr>
        <p:xfrm>
          <a:off x="5288381" y="1566748"/>
          <a:ext cx="1219835" cy="111252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extBox 13">
            <a:extLst>
              <a:ext uri="{FF2B5EF4-FFF2-40B4-BE49-F238E27FC236}">
                <a16:creationId xmlns:a16="http://schemas.microsoft.com/office/drawing/2014/main" id="{C906A031-B2BD-4EAC-AD76-CFCF5215EBC7}"/>
              </a:ext>
            </a:extLst>
          </p:cNvPr>
          <p:cNvSpPr txBox="1"/>
          <p:nvPr/>
        </p:nvSpPr>
        <p:spPr>
          <a:xfrm>
            <a:off x="5089746" y="1189072"/>
            <a:ext cx="1898981"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Secondary Table</a:t>
            </a:r>
            <a:endParaRPr lang="en-SG" dirty="0">
              <a:solidFill>
                <a:prstClr val="black"/>
              </a:solidFill>
              <a:latin typeface="Arial" panose="020B0604020202020204" pitchFamily="34" charset="0"/>
            </a:endParaRPr>
          </a:p>
        </p:txBody>
      </p:sp>
      <p:sp>
        <p:nvSpPr>
          <p:cNvPr id="15" name="TextBox 14">
            <a:extLst>
              <a:ext uri="{FF2B5EF4-FFF2-40B4-BE49-F238E27FC236}">
                <a16:creationId xmlns:a16="http://schemas.microsoft.com/office/drawing/2014/main" id="{04830750-AF60-455C-9EC9-EA4AC40BC6DC}"/>
              </a:ext>
            </a:extLst>
          </p:cNvPr>
          <p:cNvSpPr txBox="1"/>
          <p:nvPr/>
        </p:nvSpPr>
        <p:spPr>
          <a:xfrm>
            <a:off x="7425057" y="1704145"/>
            <a:ext cx="1119217"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JOIN</a:t>
            </a:r>
            <a:endParaRPr lang="en-SG" sz="3200" dirty="0">
              <a:solidFill>
                <a:prstClr val="black"/>
              </a:solidFill>
              <a:latin typeface="Arial" panose="020B0604020202020204" pitchFamily="34" charset="0"/>
            </a:endParaRPr>
          </a:p>
        </p:txBody>
      </p:sp>
      <p:sp>
        <p:nvSpPr>
          <p:cNvPr id="16" name="TextBox 15">
            <a:extLst>
              <a:ext uri="{FF2B5EF4-FFF2-40B4-BE49-F238E27FC236}">
                <a16:creationId xmlns:a16="http://schemas.microsoft.com/office/drawing/2014/main" id="{ECE056DF-0BA6-4F28-BD1E-B218B41F87FE}"/>
              </a:ext>
            </a:extLst>
          </p:cNvPr>
          <p:cNvSpPr txBox="1"/>
          <p:nvPr/>
        </p:nvSpPr>
        <p:spPr>
          <a:xfrm>
            <a:off x="1830735" y="1704145"/>
            <a:ext cx="1331187"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1385B"/>
                </a:solidFill>
                <a:latin typeface="Arial" panose="020B0604020202020204" pitchFamily="34" charset="0"/>
              </a:rPr>
              <a:t>Single Data Source</a:t>
            </a:r>
            <a:endParaRPr lang="en-SG" dirty="0">
              <a:solidFill>
                <a:srgbClr val="01385B"/>
              </a:solidFill>
              <a:latin typeface="Arial" panose="020B0604020202020204" pitchFamily="34" charset="0"/>
            </a:endParaRPr>
          </a:p>
        </p:txBody>
      </p:sp>
      <p:graphicFrame>
        <p:nvGraphicFramePr>
          <p:cNvPr id="17" name="Table 16">
            <a:extLst>
              <a:ext uri="{FF2B5EF4-FFF2-40B4-BE49-F238E27FC236}">
                <a16:creationId xmlns:a16="http://schemas.microsoft.com/office/drawing/2014/main" id="{F440C228-0A62-46B9-B2A7-2A30ADCC86AB}"/>
              </a:ext>
            </a:extLst>
          </p:cNvPr>
          <p:cNvGraphicFramePr>
            <a:graphicFrameLocks noGrp="1"/>
          </p:cNvGraphicFramePr>
          <p:nvPr/>
        </p:nvGraphicFramePr>
        <p:xfrm>
          <a:off x="3539223" y="3685879"/>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8" name="TextBox 17">
            <a:extLst>
              <a:ext uri="{FF2B5EF4-FFF2-40B4-BE49-F238E27FC236}">
                <a16:creationId xmlns:a16="http://schemas.microsoft.com/office/drawing/2014/main" id="{60949659-A62C-4E5A-AF25-A43F0489AFEE}"/>
              </a:ext>
            </a:extLst>
          </p:cNvPr>
          <p:cNvSpPr txBox="1"/>
          <p:nvPr/>
        </p:nvSpPr>
        <p:spPr>
          <a:xfrm>
            <a:off x="1822250" y="3918140"/>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1</a:t>
            </a:r>
            <a:endParaRPr lang="en-SG" dirty="0"/>
          </a:p>
        </p:txBody>
      </p:sp>
      <p:graphicFrame>
        <p:nvGraphicFramePr>
          <p:cNvPr id="19" name="Table 18">
            <a:extLst>
              <a:ext uri="{FF2B5EF4-FFF2-40B4-BE49-F238E27FC236}">
                <a16:creationId xmlns:a16="http://schemas.microsoft.com/office/drawing/2014/main" id="{D9EB3829-F068-42E7-80E5-A802524E9CF3}"/>
              </a:ext>
            </a:extLst>
          </p:cNvPr>
          <p:cNvGraphicFramePr>
            <a:graphicFrameLocks noGrp="1"/>
          </p:cNvGraphicFramePr>
          <p:nvPr/>
        </p:nvGraphicFramePr>
        <p:xfrm>
          <a:off x="4948321" y="5198749"/>
          <a:ext cx="1509842" cy="1112520"/>
        </p:xfrm>
        <a:graphic>
          <a:graphicData uri="http://schemas.openxmlformats.org/drawingml/2006/table">
            <a:tbl>
              <a:tblPr firstRow="1" bandRow="1">
                <a:tableStyleId>{775DCB02-9BB8-47FD-8907-85C794F793BA}</a:tableStyleId>
              </a:tblPr>
              <a:tblGrid>
                <a:gridCol w="544675">
                  <a:extLst>
                    <a:ext uri="{9D8B030D-6E8A-4147-A177-3AD203B41FA5}">
                      <a16:colId xmlns:a16="http://schemas.microsoft.com/office/drawing/2014/main" val="20000"/>
                    </a:ext>
                  </a:extLst>
                </a:gridCol>
                <a:gridCol w="965167">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0" name="TextBox 19">
            <a:extLst>
              <a:ext uri="{FF2B5EF4-FFF2-40B4-BE49-F238E27FC236}">
                <a16:creationId xmlns:a16="http://schemas.microsoft.com/office/drawing/2014/main" id="{43E10F3A-A910-495B-B4CB-9169254597CD}"/>
              </a:ext>
            </a:extLst>
          </p:cNvPr>
          <p:cNvSpPr txBox="1"/>
          <p:nvPr/>
        </p:nvSpPr>
        <p:spPr>
          <a:xfrm>
            <a:off x="1824559" y="5419652"/>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2</a:t>
            </a:r>
            <a:endParaRPr lang="en-SG" dirty="0"/>
          </a:p>
        </p:txBody>
      </p:sp>
      <p:sp>
        <p:nvSpPr>
          <p:cNvPr id="21" name="TextBox 20">
            <a:extLst>
              <a:ext uri="{FF2B5EF4-FFF2-40B4-BE49-F238E27FC236}">
                <a16:creationId xmlns:a16="http://schemas.microsoft.com/office/drawing/2014/main" id="{922809AA-92F2-416D-9F92-18E386855BE0}"/>
              </a:ext>
            </a:extLst>
          </p:cNvPr>
          <p:cNvSpPr txBox="1"/>
          <p:nvPr/>
        </p:nvSpPr>
        <p:spPr>
          <a:xfrm>
            <a:off x="7425057" y="4229777"/>
            <a:ext cx="3312369" cy="830997"/>
          </a:xfrm>
          <a:prstGeom prst="rect">
            <a:avLst/>
          </a:prstGeom>
          <a:noFill/>
        </p:spPr>
        <p:txBody>
          <a:bodyPr wrap="squar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RELATIONSHIP</a:t>
            </a:r>
          </a:p>
          <a:p>
            <a:pPr algn="ctr" eaLnBrk="0" fontAlgn="base" hangingPunct="0">
              <a:spcBef>
                <a:spcPct val="0"/>
              </a:spcBef>
              <a:spcAft>
                <a:spcPct val="0"/>
              </a:spcAft>
            </a:pPr>
            <a:r>
              <a:rPr lang="en-US" sz="1600" dirty="0">
                <a:solidFill>
                  <a:srgbClr val="FF0000"/>
                </a:solidFill>
                <a:latin typeface="Arial" panose="020B0604020202020204" pitchFamily="34" charset="0"/>
              </a:rPr>
              <a:t>Only Dimensions, not Measures</a:t>
            </a:r>
            <a:endParaRPr lang="en-SG" sz="1600" dirty="0">
              <a:solidFill>
                <a:srgbClr val="FF0000"/>
              </a:solidFill>
              <a:latin typeface="Arial" panose="020B0604020202020204" pitchFamily="34" charset="0"/>
            </a:endParaRPr>
          </a:p>
        </p:txBody>
      </p:sp>
      <p:sp>
        <p:nvSpPr>
          <p:cNvPr id="22" name="Left-Up Arrow 31">
            <a:extLst>
              <a:ext uri="{FF2B5EF4-FFF2-40B4-BE49-F238E27FC236}">
                <a16:creationId xmlns:a16="http://schemas.microsoft.com/office/drawing/2014/main" id="{A7CCEE6B-22DB-4737-B2EE-1042EE085CC3}"/>
              </a:ext>
            </a:extLst>
          </p:cNvPr>
          <p:cNvSpPr/>
          <p:nvPr/>
        </p:nvSpPr>
        <p:spPr>
          <a:xfrm rot="5400000">
            <a:off x="3780295" y="4557329"/>
            <a:ext cx="850495" cy="1332640"/>
          </a:xfrm>
          <a:prstGeom prst="leftUpArrow">
            <a:avLst>
              <a:gd name="adj1" fmla="val 19026"/>
              <a:gd name="adj2" fmla="val 24253"/>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spTree>
    <p:extLst>
      <p:ext uri="{BB962C8B-B14F-4D97-AF65-F5344CB8AC3E}">
        <p14:creationId xmlns:p14="http://schemas.microsoft.com/office/powerpoint/2010/main" val="322347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Building Blocks &amp; Syntax for Data Source Manipulation with Calculated Fields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23</a:t>
            </a:fld>
            <a:endParaRPr lang="en-US" dirty="0"/>
          </a:p>
        </p:txBody>
      </p:sp>
      <p:sp>
        <p:nvSpPr>
          <p:cNvPr id="23" name="Rounded Rectangle 4">
            <a:extLst>
              <a:ext uri="{FF2B5EF4-FFF2-40B4-BE49-F238E27FC236}">
                <a16:creationId xmlns:a16="http://schemas.microsoft.com/office/drawing/2014/main" id="{E54F52B3-3AA2-4C2A-A04E-8E3F0E5D6ED4}"/>
              </a:ext>
            </a:extLst>
          </p:cNvPr>
          <p:cNvSpPr/>
          <p:nvPr/>
        </p:nvSpPr>
        <p:spPr>
          <a:xfrm>
            <a:off x="177552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Functions</a:t>
            </a:r>
            <a:endParaRPr lang="en-SG" dirty="0">
              <a:solidFill>
                <a:prstClr val="black"/>
              </a:solidFill>
              <a:latin typeface="Calibri"/>
            </a:endParaRPr>
          </a:p>
        </p:txBody>
      </p:sp>
      <p:sp>
        <p:nvSpPr>
          <p:cNvPr id="24" name="Rounded Rectangle 5">
            <a:extLst>
              <a:ext uri="{FF2B5EF4-FFF2-40B4-BE49-F238E27FC236}">
                <a16:creationId xmlns:a16="http://schemas.microsoft.com/office/drawing/2014/main" id="{879A302D-4B01-4060-AF64-980447AE10D7}"/>
              </a:ext>
            </a:extLst>
          </p:cNvPr>
          <p:cNvSpPr/>
          <p:nvPr/>
        </p:nvSpPr>
        <p:spPr>
          <a:xfrm>
            <a:off x="393576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Fields</a:t>
            </a:r>
            <a:endParaRPr lang="en-SG" dirty="0">
              <a:solidFill>
                <a:prstClr val="black"/>
              </a:solidFill>
              <a:latin typeface="Calibri"/>
            </a:endParaRPr>
          </a:p>
        </p:txBody>
      </p:sp>
      <p:sp>
        <p:nvSpPr>
          <p:cNvPr id="25" name="Rounded Rectangle 6">
            <a:extLst>
              <a:ext uri="{FF2B5EF4-FFF2-40B4-BE49-F238E27FC236}">
                <a16:creationId xmlns:a16="http://schemas.microsoft.com/office/drawing/2014/main" id="{70827AB1-8973-409B-B9B4-78019424FFA9}"/>
              </a:ext>
            </a:extLst>
          </p:cNvPr>
          <p:cNvSpPr/>
          <p:nvPr/>
        </p:nvSpPr>
        <p:spPr>
          <a:xfrm>
            <a:off x="609600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Operators</a:t>
            </a:r>
            <a:endParaRPr lang="en-SG" dirty="0">
              <a:solidFill>
                <a:prstClr val="black"/>
              </a:solidFill>
              <a:latin typeface="Calibri"/>
            </a:endParaRPr>
          </a:p>
        </p:txBody>
      </p:sp>
      <p:sp>
        <p:nvSpPr>
          <p:cNvPr id="26" name="Rounded Rectangle 7">
            <a:extLst>
              <a:ext uri="{FF2B5EF4-FFF2-40B4-BE49-F238E27FC236}">
                <a16:creationId xmlns:a16="http://schemas.microsoft.com/office/drawing/2014/main" id="{A4C3FA35-714C-4DCA-A527-69A851B16C8C}"/>
              </a:ext>
            </a:extLst>
          </p:cNvPr>
          <p:cNvSpPr/>
          <p:nvPr/>
        </p:nvSpPr>
        <p:spPr>
          <a:xfrm>
            <a:off x="8262541" y="3118439"/>
            <a:ext cx="2081932"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Literal Expressions</a:t>
            </a:r>
            <a:endParaRPr lang="en-SG" dirty="0">
              <a:solidFill>
                <a:prstClr val="black"/>
              </a:solidFill>
              <a:latin typeface="Calibri"/>
            </a:endParaRPr>
          </a:p>
        </p:txBody>
      </p:sp>
      <p:graphicFrame>
        <p:nvGraphicFramePr>
          <p:cNvPr id="27" name="Table 26">
            <a:extLst>
              <a:ext uri="{FF2B5EF4-FFF2-40B4-BE49-F238E27FC236}">
                <a16:creationId xmlns:a16="http://schemas.microsoft.com/office/drawing/2014/main" id="{152615A8-0117-4BAF-9BA3-C34856517330}"/>
              </a:ext>
            </a:extLst>
          </p:cNvPr>
          <p:cNvGraphicFramePr>
            <a:graphicFrameLocks noGrp="1"/>
          </p:cNvGraphicFramePr>
          <p:nvPr/>
        </p:nvGraphicFramePr>
        <p:xfrm>
          <a:off x="2434966" y="1166949"/>
          <a:ext cx="2380617" cy="1854200"/>
        </p:xfrm>
        <a:graphic>
          <a:graphicData uri="http://schemas.openxmlformats.org/drawingml/2006/table">
            <a:tbl>
              <a:tblPr firstRow="1" bandRow="1">
                <a:tableStyleId>{5C22544A-7EE6-4342-B048-85BDC9FD1C3A}</a:tableStyleId>
              </a:tblPr>
              <a:tblGrid>
                <a:gridCol w="593217">
                  <a:extLst>
                    <a:ext uri="{9D8B030D-6E8A-4147-A177-3AD203B41FA5}">
                      <a16:colId xmlns:a16="http://schemas.microsoft.com/office/drawing/2014/main" val="20000"/>
                    </a:ext>
                  </a:extLst>
                </a:gridCol>
                <a:gridCol w="980885">
                  <a:extLst>
                    <a:ext uri="{9D8B030D-6E8A-4147-A177-3AD203B41FA5}">
                      <a16:colId xmlns:a16="http://schemas.microsoft.com/office/drawing/2014/main" val="20001"/>
                    </a:ext>
                  </a:extLst>
                </a:gridCol>
                <a:gridCol w="806515">
                  <a:extLst>
                    <a:ext uri="{9D8B030D-6E8A-4147-A177-3AD203B41FA5}">
                      <a16:colId xmlns:a16="http://schemas.microsoft.com/office/drawing/2014/main" val="20002"/>
                    </a:ext>
                  </a:extLst>
                </a:gridCol>
              </a:tblGrid>
              <a:tr h="370840">
                <a:tc>
                  <a:txBody>
                    <a:bodyPr/>
                    <a:lstStyle/>
                    <a:p>
                      <a:pPr algn="ctr"/>
                      <a:r>
                        <a:rPr lang="en-US" sz="1300" dirty="0"/>
                        <a:t>Roll</a:t>
                      </a:r>
                      <a:endParaRPr lang="en-SG" sz="1300" dirty="0"/>
                    </a:p>
                  </a:txBody>
                  <a:tcPr/>
                </a:tc>
                <a:tc>
                  <a:txBody>
                    <a:bodyPr/>
                    <a:lstStyle/>
                    <a:p>
                      <a:pPr algn="ctr"/>
                      <a:r>
                        <a:rPr lang="en-US" sz="1300" dirty="0"/>
                        <a:t>Student</a:t>
                      </a:r>
                      <a:endParaRPr lang="en-SG" sz="1300" dirty="0"/>
                    </a:p>
                  </a:txBody>
                  <a:tcPr/>
                </a:tc>
                <a:tc>
                  <a:txBody>
                    <a:bodyPr/>
                    <a:lstStyle/>
                    <a:p>
                      <a:pPr algn="ctr"/>
                      <a:r>
                        <a:rPr lang="en-US" sz="1300" dirty="0"/>
                        <a:t>Grade</a:t>
                      </a:r>
                      <a:endParaRPr lang="en-SG" sz="1300" dirty="0"/>
                    </a:p>
                  </a:txBody>
                  <a:tcPr/>
                </a:tc>
                <a:extLst>
                  <a:ext uri="{0D108BD9-81ED-4DB2-BD59-A6C34878D82A}">
                    <a16:rowId xmlns:a16="http://schemas.microsoft.com/office/drawing/2014/main" val="10000"/>
                  </a:ext>
                </a:extLst>
              </a:tr>
              <a:tr h="370840">
                <a:tc>
                  <a:txBody>
                    <a:bodyPr/>
                    <a:lstStyle/>
                    <a:p>
                      <a:pPr algn="ctr"/>
                      <a:r>
                        <a:rPr lang="en-US" sz="1300" dirty="0"/>
                        <a:t>1</a:t>
                      </a:r>
                      <a:endParaRPr lang="en-SG" sz="1300" dirty="0"/>
                    </a:p>
                  </a:txBody>
                  <a:tcPr/>
                </a:tc>
                <a:tc>
                  <a:txBody>
                    <a:bodyPr/>
                    <a:lstStyle/>
                    <a:p>
                      <a:pPr algn="ctr"/>
                      <a:r>
                        <a:rPr lang="en-US" sz="1300" dirty="0"/>
                        <a:t>Ali</a:t>
                      </a:r>
                      <a:endParaRPr lang="en-SG" sz="1300" dirty="0"/>
                    </a:p>
                  </a:txBody>
                  <a:tcPr/>
                </a:tc>
                <a:tc>
                  <a:txBody>
                    <a:bodyPr/>
                    <a:lstStyle/>
                    <a:p>
                      <a:pPr algn="ctr"/>
                      <a:r>
                        <a:rPr lang="en-US" sz="1300" dirty="0"/>
                        <a:t>80</a:t>
                      </a:r>
                      <a:endParaRPr lang="en-SG" sz="1300" dirty="0"/>
                    </a:p>
                  </a:txBody>
                  <a:tcPr/>
                </a:tc>
                <a:extLst>
                  <a:ext uri="{0D108BD9-81ED-4DB2-BD59-A6C34878D82A}">
                    <a16:rowId xmlns:a16="http://schemas.microsoft.com/office/drawing/2014/main" val="10001"/>
                  </a:ext>
                </a:extLst>
              </a:tr>
              <a:tr h="370840">
                <a:tc>
                  <a:txBody>
                    <a:bodyPr/>
                    <a:lstStyle/>
                    <a:p>
                      <a:pPr algn="ctr"/>
                      <a:r>
                        <a:rPr lang="en-US" sz="1300" dirty="0"/>
                        <a:t>2</a:t>
                      </a:r>
                      <a:endParaRPr lang="en-SG" sz="1300" dirty="0"/>
                    </a:p>
                  </a:txBody>
                  <a:tcPr/>
                </a:tc>
                <a:tc>
                  <a:txBody>
                    <a:bodyPr/>
                    <a:lstStyle/>
                    <a:p>
                      <a:pPr algn="ctr"/>
                      <a:r>
                        <a:rPr lang="en-US" sz="1300" dirty="0"/>
                        <a:t>Benny</a:t>
                      </a:r>
                      <a:endParaRPr lang="en-SG" sz="1300" dirty="0"/>
                    </a:p>
                  </a:txBody>
                  <a:tcPr/>
                </a:tc>
                <a:tc>
                  <a:txBody>
                    <a:bodyPr/>
                    <a:lstStyle/>
                    <a:p>
                      <a:pPr algn="ctr"/>
                      <a:r>
                        <a:rPr lang="en-US" sz="1300" dirty="0"/>
                        <a:t>40</a:t>
                      </a:r>
                      <a:endParaRPr lang="en-SG" sz="1300" dirty="0"/>
                    </a:p>
                  </a:txBody>
                  <a:tcPr/>
                </a:tc>
                <a:extLst>
                  <a:ext uri="{0D108BD9-81ED-4DB2-BD59-A6C34878D82A}">
                    <a16:rowId xmlns:a16="http://schemas.microsoft.com/office/drawing/2014/main" val="10002"/>
                  </a:ext>
                </a:extLst>
              </a:tr>
              <a:tr h="370840">
                <a:tc>
                  <a:txBody>
                    <a:bodyPr/>
                    <a:lstStyle/>
                    <a:p>
                      <a:pPr algn="ctr"/>
                      <a:r>
                        <a:rPr lang="en-US" sz="1300" dirty="0"/>
                        <a:t>3</a:t>
                      </a:r>
                      <a:endParaRPr lang="en-SG" sz="1300" dirty="0"/>
                    </a:p>
                  </a:txBody>
                  <a:tcPr/>
                </a:tc>
                <a:tc>
                  <a:txBody>
                    <a:bodyPr/>
                    <a:lstStyle/>
                    <a:p>
                      <a:pPr algn="ctr"/>
                      <a:r>
                        <a:rPr lang="en-US" sz="1300" dirty="0"/>
                        <a:t>Carrie</a:t>
                      </a:r>
                      <a:endParaRPr lang="en-SG" sz="1300" dirty="0"/>
                    </a:p>
                  </a:txBody>
                  <a:tcPr/>
                </a:tc>
                <a:tc>
                  <a:txBody>
                    <a:bodyPr/>
                    <a:lstStyle/>
                    <a:p>
                      <a:pPr algn="ctr"/>
                      <a:r>
                        <a:rPr lang="en-US" sz="1300" dirty="0"/>
                        <a:t>60</a:t>
                      </a:r>
                      <a:endParaRPr lang="en-SG" sz="1300" dirty="0"/>
                    </a:p>
                  </a:txBody>
                  <a:tcPr/>
                </a:tc>
                <a:extLst>
                  <a:ext uri="{0D108BD9-81ED-4DB2-BD59-A6C34878D82A}">
                    <a16:rowId xmlns:a16="http://schemas.microsoft.com/office/drawing/2014/main" val="10003"/>
                  </a:ext>
                </a:extLst>
              </a:tr>
              <a:tr h="370840">
                <a:tc>
                  <a:txBody>
                    <a:bodyPr/>
                    <a:lstStyle/>
                    <a:p>
                      <a:pPr algn="ctr"/>
                      <a:r>
                        <a:rPr lang="en-US" sz="1300" dirty="0"/>
                        <a:t>4</a:t>
                      </a:r>
                      <a:endParaRPr lang="en-SG" sz="1300" dirty="0"/>
                    </a:p>
                  </a:txBody>
                  <a:tcPr/>
                </a:tc>
                <a:tc>
                  <a:txBody>
                    <a:bodyPr/>
                    <a:lstStyle/>
                    <a:p>
                      <a:pPr algn="ctr"/>
                      <a:r>
                        <a:rPr lang="en-US" sz="1300" dirty="0"/>
                        <a:t>Daffy</a:t>
                      </a:r>
                      <a:endParaRPr lang="en-SG" sz="1300" dirty="0"/>
                    </a:p>
                  </a:txBody>
                  <a:tcPr/>
                </a:tc>
                <a:tc>
                  <a:txBody>
                    <a:bodyPr/>
                    <a:lstStyle/>
                    <a:p>
                      <a:pPr algn="ctr"/>
                      <a:r>
                        <a:rPr lang="en-US" sz="1300" dirty="0"/>
                        <a:t>50</a:t>
                      </a:r>
                      <a:endParaRPr lang="en-SG" sz="1300" dirty="0"/>
                    </a:p>
                  </a:txBody>
                  <a:tcPr/>
                </a:tc>
                <a:extLst>
                  <a:ext uri="{0D108BD9-81ED-4DB2-BD59-A6C34878D82A}">
                    <a16:rowId xmlns:a16="http://schemas.microsoft.com/office/drawing/2014/main" val="10004"/>
                  </a:ext>
                </a:extLst>
              </a:tr>
            </a:tbl>
          </a:graphicData>
        </a:graphic>
      </p:graphicFrame>
      <p:sp>
        <p:nvSpPr>
          <p:cNvPr id="28" name="TextBox 27">
            <a:extLst>
              <a:ext uri="{FF2B5EF4-FFF2-40B4-BE49-F238E27FC236}">
                <a16:creationId xmlns:a16="http://schemas.microsoft.com/office/drawing/2014/main" id="{47E2A68D-B651-442F-AC70-70204D544C06}"/>
              </a:ext>
            </a:extLst>
          </p:cNvPr>
          <p:cNvSpPr txBox="1"/>
          <p:nvPr/>
        </p:nvSpPr>
        <p:spPr>
          <a:xfrm>
            <a:off x="5679985" y="1454982"/>
            <a:ext cx="1922321" cy="1200329"/>
          </a:xfrm>
          <a:prstGeom prst="rect">
            <a:avLst/>
          </a:prstGeom>
          <a:noFill/>
          <a:ln>
            <a:solidFill>
              <a:schemeClr val="tx1"/>
            </a:solidFill>
          </a:ln>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IF [GRADE] &gt; 50</a:t>
            </a:r>
            <a:br>
              <a:rPr lang="en-US" dirty="0">
                <a:solidFill>
                  <a:prstClr val="black"/>
                </a:solidFill>
                <a:latin typeface="Arial" panose="020B0604020202020204" pitchFamily="34" charset="0"/>
                <a:ea typeface="ヒラギノ角ゴ Pro W3"/>
              </a:rPr>
            </a:br>
            <a:r>
              <a:rPr lang="en-US" dirty="0">
                <a:solidFill>
                  <a:prstClr val="black"/>
                </a:solidFill>
                <a:latin typeface="Arial" panose="020B0604020202020204" pitchFamily="34" charset="0"/>
                <a:ea typeface="ヒラギノ角ゴ Pro W3"/>
              </a:rPr>
              <a:t>THEN “PASS“</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ELSE “FAIL“</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END</a:t>
            </a:r>
            <a:endParaRPr lang="en-SG" dirty="0">
              <a:solidFill>
                <a:prstClr val="black"/>
              </a:solidFill>
              <a:latin typeface="Arial" panose="020B0604020202020204" pitchFamily="34" charset="0"/>
              <a:ea typeface="ヒラギノ角ゴ Pro W3"/>
            </a:endParaRPr>
          </a:p>
        </p:txBody>
      </p:sp>
      <p:sp>
        <p:nvSpPr>
          <p:cNvPr id="29" name="Right Arrow 10">
            <a:extLst>
              <a:ext uri="{FF2B5EF4-FFF2-40B4-BE49-F238E27FC236}">
                <a16:creationId xmlns:a16="http://schemas.microsoft.com/office/drawing/2014/main" id="{2C0DC797-46DF-4930-B2EB-0702F82EFD27}"/>
              </a:ext>
            </a:extLst>
          </p:cNvPr>
          <p:cNvSpPr/>
          <p:nvPr/>
        </p:nvSpPr>
        <p:spPr>
          <a:xfrm>
            <a:off x="4883237"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0" name="TextBox 29">
            <a:extLst>
              <a:ext uri="{FF2B5EF4-FFF2-40B4-BE49-F238E27FC236}">
                <a16:creationId xmlns:a16="http://schemas.microsoft.com/office/drawing/2014/main" id="{61240402-3D80-4C53-83BA-14EBB1D4DA41}"/>
              </a:ext>
            </a:extLst>
          </p:cNvPr>
          <p:cNvSpPr txBox="1"/>
          <p:nvPr/>
        </p:nvSpPr>
        <p:spPr>
          <a:xfrm>
            <a:off x="4129200" y="3934307"/>
            <a:ext cx="1133644"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[GRADE]</a:t>
            </a:r>
            <a:endParaRPr lang="en-SG" dirty="0"/>
          </a:p>
        </p:txBody>
      </p:sp>
      <p:sp>
        <p:nvSpPr>
          <p:cNvPr id="31" name="TextBox 30">
            <a:extLst>
              <a:ext uri="{FF2B5EF4-FFF2-40B4-BE49-F238E27FC236}">
                <a16:creationId xmlns:a16="http://schemas.microsoft.com/office/drawing/2014/main" id="{5EDEEB1B-5B9E-45E3-9DA0-D38500C1AD81}"/>
              </a:ext>
            </a:extLst>
          </p:cNvPr>
          <p:cNvSpPr txBox="1"/>
          <p:nvPr/>
        </p:nvSpPr>
        <p:spPr>
          <a:xfrm>
            <a:off x="6541859" y="3934307"/>
            <a:ext cx="31931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&gt;</a:t>
            </a:r>
            <a:endParaRPr lang="en-SG" dirty="0"/>
          </a:p>
        </p:txBody>
      </p:sp>
      <p:sp>
        <p:nvSpPr>
          <p:cNvPr id="32" name="TextBox 31">
            <a:extLst>
              <a:ext uri="{FF2B5EF4-FFF2-40B4-BE49-F238E27FC236}">
                <a16:creationId xmlns:a16="http://schemas.microsoft.com/office/drawing/2014/main" id="{7D9C7906-FB86-4771-8CB9-15A07F2D1B16}"/>
              </a:ext>
            </a:extLst>
          </p:cNvPr>
          <p:cNvSpPr txBox="1"/>
          <p:nvPr/>
        </p:nvSpPr>
        <p:spPr>
          <a:xfrm>
            <a:off x="9143848" y="3934307"/>
            <a:ext cx="93698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“PASS”</a:t>
            </a:r>
            <a:endParaRPr lang="en-SG" dirty="0"/>
          </a:p>
        </p:txBody>
      </p:sp>
      <p:sp>
        <p:nvSpPr>
          <p:cNvPr id="33" name="Right Arrow 15">
            <a:extLst>
              <a:ext uri="{FF2B5EF4-FFF2-40B4-BE49-F238E27FC236}">
                <a16:creationId xmlns:a16="http://schemas.microsoft.com/office/drawing/2014/main" id="{AA96ECF8-E91B-4132-867C-8F73940D1106}"/>
              </a:ext>
            </a:extLst>
          </p:cNvPr>
          <p:cNvSpPr/>
          <p:nvPr/>
        </p:nvSpPr>
        <p:spPr>
          <a:xfrm>
            <a:off x="7674313"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34" name="Table 33">
            <a:extLst>
              <a:ext uri="{FF2B5EF4-FFF2-40B4-BE49-F238E27FC236}">
                <a16:creationId xmlns:a16="http://schemas.microsoft.com/office/drawing/2014/main" id="{48736185-AF05-4EC0-AC8C-B985FAF77AE1}"/>
              </a:ext>
            </a:extLst>
          </p:cNvPr>
          <p:cNvGraphicFramePr>
            <a:graphicFrameLocks noGrp="1"/>
          </p:cNvGraphicFramePr>
          <p:nvPr/>
        </p:nvGraphicFramePr>
        <p:xfrm>
          <a:off x="8472264" y="1210755"/>
          <a:ext cx="1220979" cy="1854200"/>
        </p:xfrm>
        <a:graphic>
          <a:graphicData uri="http://schemas.openxmlformats.org/drawingml/2006/table">
            <a:tbl>
              <a:tblPr firstRow="1" bandRow="1">
                <a:tableStyleId>{10A1B5D5-9B99-4C35-A422-299274C87663}</a:tableStyleId>
              </a:tblPr>
              <a:tblGrid>
                <a:gridCol w="1220979">
                  <a:extLst>
                    <a:ext uri="{9D8B030D-6E8A-4147-A177-3AD203B41FA5}">
                      <a16:colId xmlns:a16="http://schemas.microsoft.com/office/drawing/2014/main" val="20000"/>
                    </a:ext>
                  </a:extLst>
                </a:gridCol>
              </a:tblGrid>
              <a:tr h="370840">
                <a:tc>
                  <a:txBody>
                    <a:bodyPr/>
                    <a:lstStyle/>
                    <a:p>
                      <a:pPr algn="ctr"/>
                      <a:r>
                        <a:rPr lang="en-US" sz="1300" dirty="0">
                          <a:solidFill>
                            <a:sysClr val="windowText" lastClr="000000"/>
                          </a:solidFill>
                        </a:rPr>
                        <a:t>Calculated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PAS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PASS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5" name="Rounded Rectangle 17">
            <a:extLst>
              <a:ext uri="{FF2B5EF4-FFF2-40B4-BE49-F238E27FC236}">
                <a16:creationId xmlns:a16="http://schemas.microsoft.com/office/drawing/2014/main" id="{DB719027-9F6B-4AB8-A7C6-23231A50881C}"/>
              </a:ext>
            </a:extLst>
          </p:cNvPr>
          <p:cNvSpPr/>
          <p:nvPr/>
        </p:nvSpPr>
        <p:spPr>
          <a:xfrm>
            <a:off x="1775520" y="3961208"/>
            <a:ext cx="144016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Number</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ABS(-3) = 3</a:t>
            </a:r>
            <a:endParaRPr lang="en-SG" dirty="0">
              <a:solidFill>
                <a:srgbClr val="01385B"/>
              </a:solidFill>
              <a:latin typeface="Arial" panose="020B0604020202020204" pitchFamily="34" charset="0"/>
            </a:endParaRPr>
          </a:p>
        </p:txBody>
      </p:sp>
      <p:sp>
        <p:nvSpPr>
          <p:cNvPr id="36" name="Rounded Rectangle 18">
            <a:extLst>
              <a:ext uri="{FF2B5EF4-FFF2-40B4-BE49-F238E27FC236}">
                <a16:creationId xmlns:a16="http://schemas.microsoft.com/office/drawing/2014/main" id="{7C9E5BB2-909F-47C8-A0CB-148C07CF108D}"/>
              </a:ext>
            </a:extLst>
          </p:cNvPr>
          <p:cNvSpPr/>
          <p:nvPr/>
        </p:nvSpPr>
        <p:spPr>
          <a:xfrm>
            <a:off x="1775520" y="4654959"/>
            <a:ext cx="1584176"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Strings</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Len(“Ali”) = 3</a:t>
            </a:r>
            <a:endParaRPr lang="en-SG" dirty="0">
              <a:solidFill>
                <a:srgbClr val="01385B"/>
              </a:solidFill>
              <a:latin typeface="Arial" panose="020B0604020202020204" pitchFamily="34" charset="0"/>
            </a:endParaRPr>
          </a:p>
        </p:txBody>
      </p:sp>
      <p:sp>
        <p:nvSpPr>
          <p:cNvPr id="37" name="Rounded Rectangle 19">
            <a:extLst>
              <a:ext uri="{FF2B5EF4-FFF2-40B4-BE49-F238E27FC236}">
                <a16:creationId xmlns:a16="http://schemas.microsoft.com/office/drawing/2014/main" id="{B55C9DAD-D090-433E-8E89-72FA831A0B5F}"/>
              </a:ext>
            </a:extLst>
          </p:cNvPr>
          <p:cNvSpPr/>
          <p:nvPr/>
        </p:nvSpPr>
        <p:spPr>
          <a:xfrm>
            <a:off x="1513490" y="5365818"/>
            <a:ext cx="2062231"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Type Conversion</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INT(50.1) = 50</a:t>
            </a:r>
            <a:endParaRPr lang="en-SG" dirty="0">
              <a:solidFill>
                <a:srgbClr val="01385B"/>
              </a:solidFill>
              <a:latin typeface="Arial" panose="020B0604020202020204" pitchFamily="34" charset="0"/>
            </a:endParaRPr>
          </a:p>
        </p:txBody>
      </p:sp>
      <p:sp>
        <p:nvSpPr>
          <p:cNvPr id="38" name="Rounded Rectangle 20">
            <a:extLst>
              <a:ext uri="{FF2B5EF4-FFF2-40B4-BE49-F238E27FC236}">
                <a16:creationId xmlns:a16="http://schemas.microsoft.com/office/drawing/2014/main" id="{D4C72101-DC5B-413B-9707-CDC78DAE6400}"/>
              </a:ext>
            </a:extLst>
          </p:cNvPr>
          <p:cNvSpPr/>
          <p:nvPr/>
        </p:nvSpPr>
        <p:spPr>
          <a:xfrm>
            <a:off x="1474928" y="6076676"/>
            <a:ext cx="216024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Logical</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IF [Ali] THEN “Pass”</a:t>
            </a:r>
            <a:endParaRPr lang="en-SG" dirty="0">
              <a:solidFill>
                <a:srgbClr val="01385B"/>
              </a:solidFill>
              <a:latin typeface="Arial" panose="020B0604020202020204" pitchFamily="34" charset="0"/>
            </a:endParaRPr>
          </a:p>
        </p:txBody>
      </p:sp>
      <p:sp>
        <p:nvSpPr>
          <p:cNvPr id="40" name="Rectangle 39">
            <a:extLst>
              <a:ext uri="{FF2B5EF4-FFF2-40B4-BE49-F238E27FC236}">
                <a16:creationId xmlns:a16="http://schemas.microsoft.com/office/drawing/2014/main" id="{249B2792-1362-4A94-8A2B-9CBBE0EAD665}"/>
              </a:ext>
            </a:extLst>
          </p:cNvPr>
          <p:cNvSpPr/>
          <p:nvPr/>
        </p:nvSpPr>
        <p:spPr>
          <a:xfrm>
            <a:off x="3824381" y="6338986"/>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https://help.tableau.com/current/pro/desktop/en-us/functions.htm</a:t>
            </a:r>
          </a:p>
        </p:txBody>
      </p:sp>
    </p:spTree>
    <p:extLst>
      <p:ext uri="{BB962C8B-B14F-4D97-AF65-F5344CB8AC3E}">
        <p14:creationId xmlns:p14="http://schemas.microsoft.com/office/powerpoint/2010/main" val="397986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Table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24</a:t>
            </a:fld>
            <a:endParaRPr lang="en-US" dirty="0"/>
          </a:p>
        </p:txBody>
      </p:sp>
      <p:pic>
        <p:nvPicPr>
          <p:cNvPr id="22" name="Picture 21">
            <a:extLst>
              <a:ext uri="{FF2B5EF4-FFF2-40B4-BE49-F238E27FC236}">
                <a16:creationId xmlns:a16="http://schemas.microsoft.com/office/drawing/2014/main" id="{B70075E4-2E11-45E7-9C89-9E5CC8066903}"/>
              </a:ext>
            </a:extLst>
          </p:cNvPr>
          <p:cNvPicPr>
            <a:picLocks noChangeAspect="1"/>
          </p:cNvPicPr>
          <p:nvPr/>
        </p:nvPicPr>
        <p:blipFill>
          <a:blip r:embed="rId2"/>
          <a:stretch>
            <a:fillRect/>
          </a:stretch>
        </p:blipFill>
        <p:spPr>
          <a:xfrm>
            <a:off x="1287111" y="1528908"/>
            <a:ext cx="9617777" cy="4006544"/>
          </a:xfrm>
          <a:prstGeom prst="rect">
            <a:avLst/>
          </a:prstGeom>
        </p:spPr>
      </p:pic>
    </p:spTree>
    <p:extLst>
      <p:ext uri="{BB962C8B-B14F-4D97-AF65-F5344CB8AC3E}">
        <p14:creationId xmlns:p14="http://schemas.microsoft.com/office/powerpoint/2010/main" val="102451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Cross-database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25</a:t>
            </a:fld>
            <a:endParaRPr lang="en-US" dirty="0"/>
          </a:p>
        </p:txBody>
      </p:sp>
      <p:pic>
        <p:nvPicPr>
          <p:cNvPr id="5" name="Picture 4">
            <a:extLst>
              <a:ext uri="{FF2B5EF4-FFF2-40B4-BE49-F238E27FC236}">
                <a16:creationId xmlns:a16="http://schemas.microsoft.com/office/drawing/2014/main" id="{A0FACB48-0288-4CB1-B70B-CD7249442938}"/>
              </a:ext>
            </a:extLst>
          </p:cNvPr>
          <p:cNvPicPr>
            <a:picLocks noChangeAspect="1"/>
          </p:cNvPicPr>
          <p:nvPr/>
        </p:nvPicPr>
        <p:blipFill>
          <a:blip r:embed="rId2"/>
          <a:stretch>
            <a:fillRect/>
          </a:stretch>
        </p:blipFill>
        <p:spPr>
          <a:xfrm>
            <a:off x="925977" y="1628498"/>
            <a:ext cx="9722735" cy="4250775"/>
          </a:xfrm>
          <a:prstGeom prst="rect">
            <a:avLst/>
          </a:prstGeom>
        </p:spPr>
      </p:pic>
    </p:spTree>
    <p:extLst>
      <p:ext uri="{BB962C8B-B14F-4D97-AF65-F5344CB8AC3E}">
        <p14:creationId xmlns:p14="http://schemas.microsoft.com/office/powerpoint/2010/main" val="287513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26</a:t>
            </a:fld>
            <a:endParaRPr lang="en-US" dirty="0"/>
          </a:p>
        </p:txBody>
      </p:sp>
      <p:pic>
        <p:nvPicPr>
          <p:cNvPr id="6" name="Picture 5">
            <a:extLst>
              <a:ext uri="{FF2B5EF4-FFF2-40B4-BE49-F238E27FC236}">
                <a16:creationId xmlns:a16="http://schemas.microsoft.com/office/drawing/2014/main" id="{5676A11F-1DE2-4F51-A037-829D33F6FA83}"/>
              </a:ext>
            </a:extLst>
          </p:cNvPr>
          <p:cNvPicPr>
            <a:picLocks noChangeAspect="1"/>
          </p:cNvPicPr>
          <p:nvPr/>
        </p:nvPicPr>
        <p:blipFill>
          <a:blip r:embed="rId2"/>
          <a:stretch>
            <a:fillRect/>
          </a:stretch>
        </p:blipFill>
        <p:spPr>
          <a:xfrm>
            <a:off x="1683865" y="1767393"/>
            <a:ext cx="8420775" cy="4216719"/>
          </a:xfrm>
          <a:prstGeom prst="rect">
            <a:avLst/>
          </a:prstGeom>
        </p:spPr>
      </p:pic>
    </p:spTree>
    <p:extLst>
      <p:ext uri="{BB962C8B-B14F-4D97-AF65-F5344CB8AC3E}">
        <p14:creationId xmlns:p14="http://schemas.microsoft.com/office/powerpoint/2010/main" val="3232513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Pivot Data from Columns to Rows (or v.v.)</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27</a:t>
            </a:fld>
            <a:endParaRPr lang="en-US" dirty="0"/>
          </a:p>
        </p:txBody>
      </p:sp>
      <p:sp>
        <p:nvSpPr>
          <p:cNvPr id="5" name="TextBox 4">
            <a:extLst>
              <a:ext uri="{FF2B5EF4-FFF2-40B4-BE49-F238E27FC236}">
                <a16:creationId xmlns:a16="http://schemas.microsoft.com/office/drawing/2014/main" id="{403BB385-F267-49B2-96C8-F8984E481E1B}"/>
              </a:ext>
            </a:extLst>
          </p:cNvPr>
          <p:cNvSpPr txBox="1"/>
          <p:nvPr/>
        </p:nvSpPr>
        <p:spPr>
          <a:xfrm>
            <a:off x="2688879" y="1404943"/>
            <a:ext cx="4472412" cy="420564"/>
          </a:xfrm>
          <a:prstGeom prst="rect">
            <a:avLst/>
          </a:prstGeom>
          <a:noFill/>
        </p:spPr>
        <p:txBody>
          <a:bodyPr wrap="square" rtlCol="0">
            <a:spAutoFit/>
          </a:bodyPr>
          <a:lstStyle/>
          <a:p>
            <a:pPr marL="601118"/>
            <a:r>
              <a:rPr lang="en-US" sz="2133" dirty="0">
                <a:solidFill>
                  <a:prstClr val="black"/>
                </a:solidFill>
                <a:latin typeface="Roboto Light"/>
              </a:rPr>
              <a:t>Pivot from wide to long format</a:t>
            </a:r>
            <a:endParaRPr lang="en-SG" sz="2133" dirty="0">
              <a:solidFill>
                <a:prstClr val="black"/>
              </a:solidFill>
              <a:latin typeface="Roboto Light"/>
            </a:endParaRPr>
          </a:p>
        </p:txBody>
      </p:sp>
      <p:pic>
        <p:nvPicPr>
          <p:cNvPr id="7" name="Picture 6">
            <a:extLst>
              <a:ext uri="{FF2B5EF4-FFF2-40B4-BE49-F238E27FC236}">
                <a16:creationId xmlns:a16="http://schemas.microsoft.com/office/drawing/2014/main" id="{EDF142B2-7828-40E3-9186-F3B2926213FD}"/>
              </a:ext>
            </a:extLst>
          </p:cNvPr>
          <p:cNvPicPr>
            <a:picLocks noChangeAspect="1"/>
          </p:cNvPicPr>
          <p:nvPr/>
        </p:nvPicPr>
        <p:blipFill>
          <a:blip r:embed="rId2"/>
          <a:stretch>
            <a:fillRect/>
          </a:stretch>
        </p:blipFill>
        <p:spPr>
          <a:xfrm>
            <a:off x="358002" y="1870790"/>
            <a:ext cx="5855370" cy="3726847"/>
          </a:xfrm>
          <a:prstGeom prst="rect">
            <a:avLst/>
          </a:prstGeom>
        </p:spPr>
      </p:pic>
      <p:pic>
        <p:nvPicPr>
          <p:cNvPr id="8" name="Picture 7">
            <a:extLst>
              <a:ext uri="{FF2B5EF4-FFF2-40B4-BE49-F238E27FC236}">
                <a16:creationId xmlns:a16="http://schemas.microsoft.com/office/drawing/2014/main" id="{7262758A-A6CA-4346-93C5-A9C7EA26E2ED}"/>
              </a:ext>
            </a:extLst>
          </p:cNvPr>
          <p:cNvPicPr>
            <a:picLocks noChangeAspect="1"/>
          </p:cNvPicPr>
          <p:nvPr/>
        </p:nvPicPr>
        <p:blipFill>
          <a:blip r:embed="rId3"/>
          <a:stretch>
            <a:fillRect/>
          </a:stretch>
        </p:blipFill>
        <p:spPr>
          <a:xfrm>
            <a:off x="7117493" y="1834337"/>
            <a:ext cx="4675651" cy="3799754"/>
          </a:xfrm>
          <a:prstGeom prst="rect">
            <a:avLst/>
          </a:prstGeom>
        </p:spPr>
      </p:pic>
      <p:sp>
        <p:nvSpPr>
          <p:cNvPr id="3" name="Arrow: Right 2">
            <a:extLst>
              <a:ext uri="{FF2B5EF4-FFF2-40B4-BE49-F238E27FC236}">
                <a16:creationId xmlns:a16="http://schemas.microsoft.com/office/drawing/2014/main" id="{098019B8-C3A0-4A28-B999-E6566E40EBC9}"/>
              </a:ext>
            </a:extLst>
          </p:cNvPr>
          <p:cNvSpPr/>
          <p:nvPr/>
        </p:nvSpPr>
        <p:spPr>
          <a:xfrm>
            <a:off x="6313694" y="1825507"/>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Right 8">
            <a:extLst>
              <a:ext uri="{FF2B5EF4-FFF2-40B4-BE49-F238E27FC236}">
                <a16:creationId xmlns:a16="http://schemas.microsoft.com/office/drawing/2014/main" id="{5DA7BA91-276C-4FB4-886C-1C68AD6778E3}"/>
              </a:ext>
            </a:extLst>
          </p:cNvPr>
          <p:cNvSpPr/>
          <p:nvPr/>
        </p:nvSpPr>
        <p:spPr>
          <a:xfrm rot="10800000">
            <a:off x="6313694" y="5294312"/>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65EAB724-11F4-484F-9DC5-8A46CA36D8EF}"/>
              </a:ext>
            </a:extLst>
          </p:cNvPr>
          <p:cNvSpPr txBox="1"/>
          <p:nvPr/>
        </p:nvSpPr>
        <p:spPr>
          <a:xfrm>
            <a:off x="5585988" y="5634091"/>
            <a:ext cx="6207156" cy="420564"/>
          </a:xfrm>
          <a:prstGeom prst="rect">
            <a:avLst/>
          </a:prstGeom>
          <a:noFill/>
        </p:spPr>
        <p:txBody>
          <a:bodyPr wrap="square" rtlCol="0">
            <a:spAutoFit/>
          </a:bodyPr>
          <a:lstStyle/>
          <a:p>
            <a:pPr marL="601118"/>
            <a:r>
              <a:rPr lang="en-US" sz="2133" dirty="0">
                <a:solidFill>
                  <a:prstClr val="black"/>
                </a:solidFill>
                <a:latin typeface="Roboto Light"/>
              </a:rPr>
              <a:t>Pivot from long to wide format</a:t>
            </a:r>
            <a:endParaRPr lang="en-SG" sz="2133" dirty="0">
              <a:solidFill>
                <a:prstClr val="black"/>
              </a:solidFill>
              <a:latin typeface="Roboto Light"/>
            </a:endParaRPr>
          </a:p>
        </p:txBody>
      </p:sp>
    </p:spTree>
    <p:extLst>
      <p:ext uri="{BB962C8B-B14F-4D97-AF65-F5344CB8AC3E}">
        <p14:creationId xmlns:p14="http://schemas.microsoft.com/office/powerpoint/2010/main" val="462015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Split</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28</a:t>
            </a:fld>
            <a:endParaRPr lang="en-US" dirty="0"/>
          </a:p>
        </p:txBody>
      </p:sp>
      <p:sp>
        <p:nvSpPr>
          <p:cNvPr id="11" name="TextBox 10">
            <a:extLst>
              <a:ext uri="{FF2B5EF4-FFF2-40B4-BE49-F238E27FC236}">
                <a16:creationId xmlns:a16="http://schemas.microsoft.com/office/drawing/2014/main" id="{0EA12367-31E0-47C3-814D-1BAE5B5BABDF}"/>
              </a:ext>
            </a:extLst>
          </p:cNvPr>
          <p:cNvSpPr txBox="1"/>
          <p:nvPr/>
        </p:nvSpPr>
        <p:spPr>
          <a:xfrm>
            <a:off x="633838" y="1253183"/>
            <a:ext cx="3223959" cy="420564"/>
          </a:xfrm>
          <a:prstGeom prst="rect">
            <a:avLst/>
          </a:prstGeom>
          <a:noFill/>
        </p:spPr>
        <p:txBody>
          <a:bodyPr wrap="none" rtlCol="0">
            <a:spAutoFit/>
          </a:bodyPr>
          <a:lstStyle/>
          <a:p>
            <a:r>
              <a:rPr lang="en-US" sz="2133" dirty="0">
                <a:latin typeface="Roboto Light"/>
              </a:rPr>
              <a:t>Split “Employee” column:</a:t>
            </a:r>
          </a:p>
        </p:txBody>
      </p:sp>
      <p:pic>
        <p:nvPicPr>
          <p:cNvPr id="12" name="Picture 11">
            <a:extLst>
              <a:ext uri="{FF2B5EF4-FFF2-40B4-BE49-F238E27FC236}">
                <a16:creationId xmlns:a16="http://schemas.microsoft.com/office/drawing/2014/main" id="{971CC107-C4AC-4B28-989F-09F15D0F7BF9}"/>
              </a:ext>
            </a:extLst>
          </p:cNvPr>
          <p:cNvPicPr>
            <a:picLocks noChangeAspect="1"/>
          </p:cNvPicPr>
          <p:nvPr/>
        </p:nvPicPr>
        <p:blipFill>
          <a:blip r:embed="rId2"/>
          <a:stretch>
            <a:fillRect/>
          </a:stretch>
        </p:blipFill>
        <p:spPr>
          <a:xfrm>
            <a:off x="2016617" y="1673747"/>
            <a:ext cx="7535333" cy="4686300"/>
          </a:xfrm>
          <a:prstGeom prst="rect">
            <a:avLst/>
          </a:prstGeom>
        </p:spPr>
      </p:pic>
    </p:spTree>
    <p:extLst>
      <p:ext uri="{BB962C8B-B14F-4D97-AF65-F5344CB8AC3E}">
        <p14:creationId xmlns:p14="http://schemas.microsoft.com/office/powerpoint/2010/main" val="1667893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Calculation: Aggregate VS Record-Level</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29</a:t>
            </a:fld>
            <a:endParaRPr lang="en-US" dirty="0"/>
          </a:p>
        </p:txBody>
      </p:sp>
      <p:pic>
        <p:nvPicPr>
          <p:cNvPr id="6" name="Picture 5">
            <a:extLst>
              <a:ext uri="{FF2B5EF4-FFF2-40B4-BE49-F238E27FC236}">
                <a16:creationId xmlns:a16="http://schemas.microsoft.com/office/drawing/2014/main" id="{3CADDAE4-DE77-4741-8A52-150C44CEF0FA}"/>
              </a:ext>
            </a:extLst>
          </p:cNvPr>
          <p:cNvPicPr>
            <a:picLocks noChangeAspect="1"/>
          </p:cNvPicPr>
          <p:nvPr/>
        </p:nvPicPr>
        <p:blipFill>
          <a:blip r:embed="rId2"/>
          <a:stretch>
            <a:fillRect/>
          </a:stretch>
        </p:blipFill>
        <p:spPr>
          <a:xfrm>
            <a:off x="241771" y="3234519"/>
            <a:ext cx="11756932" cy="1893067"/>
          </a:xfrm>
          <a:prstGeom prst="rect">
            <a:avLst/>
          </a:prstGeom>
        </p:spPr>
      </p:pic>
      <p:pic>
        <p:nvPicPr>
          <p:cNvPr id="7" name="Picture 6">
            <a:extLst>
              <a:ext uri="{FF2B5EF4-FFF2-40B4-BE49-F238E27FC236}">
                <a16:creationId xmlns:a16="http://schemas.microsoft.com/office/drawing/2014/main" id="{299CBE28-C224-42FB-88B5-4A054A41BB3A}"/>
              </a:ext>
            </a:extLst>
          </p:cNvPr>
          <p:cNvPicPr>
            <a:picLocks noChangeAspect="1"/>
          </p:cNvPicPr>
          <p:nvPr/>
        </p:nvPicPr>
        <p:blipFill>
          <a:blip r:embed="rId3"/>
          <a:stretch>
            <a:fillRect/>
          </a:stretch>
        </p:blipFill>
        <p:spPr>
          <a:xfrm>
            <a:off x="5412987" y="1415641"/>
            <a:ext cx="4792133" cy="1422400"/>
          </a:xfrm>
          <a:prstGeom prst="rect">
            <a:avLst/>
          </a:prstGeom>
        </p:spPr>
      </p:pic>
    </p:spTree>
    <p:extLst>
      <p:ext uri="{BB962C8B-B14F-4D97-AF65-F5344CB8AC3E}">
        <p14:creationId xmlns:p14="http://schemas.microsoft.com/office/powerpoint/2010/main" val="98309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Welcome: Learning Objectives &amp; Introductions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a:t>
            </a:fld>
            <a:endParaRPr lang="en-US"/>
          </a:p>
        </p:txBody>
      </p:sp>
    </p:spTree>
    <p:extLst>
      <p:ext uri="{BB962C8B-B14F-4D97-AF65-F5344CB8AC3E}">
        <p14:creationId xmlns:p14="http://schemas.microsoft.com/office/powerpoint/2010/main" val="382542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a:t>
            </a:r>
            <a:r>
              <a:rPr lang="en-US" altLang="en-US" sz="2800" dirty="0">
                <a:latin typeface="Roboto Medium"/>
                <a:ea typeface="ヒラギノ角ゴ Pro W3"/>
                <a:cs typeface="ヒラギノ角ゴ Pro W3"/>
              </a:rPr>
              <a:t>Aggregate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30</a:t>
            </a:fld>
            <a:endParaRPr lang="en-US" dirty="0"/>
          </a:p>
        </p:txBody>
      </p:sp>
      <p:pic>
        <p:nvPicPr>
          <p:cNvPr id="8" name="Picture 7">
            <a:extLst>
              <a:ext uri="{FF2B5EF4-FFF2-40B4-BE49-F238E27FC236}">
                <a16:creationId xmlns:a16="http://schemas.microsoft.com/office/drawing/2014/main" id="{FD246E1E-05AA-4337-9D13-333DE339EF85}"/>
              </a:ext>
            </a:extLst>
          </p:cNvPr>
          <p:cNvPicPr>
            <a:picLocks noChangeAspect="1"/>
          </p:cNvPicPr>
          <p:nvPr/>
        </p:nvPicPr>
        <p:blipFill>
          <a:blip r:embed="rId2"/>
          <a:stretch>
            <a:fillRect/>
          </a:stretch>
        </p:blipFill>
        <p:spPr>
          <a:xfrm>
            <a:off x="5901994" y="1245523"/>
            <a:ext cx="4992701" cy="1808895"/>
          </a:xfrm>
          <a:prstGeom prst="rect">
            <a:avLst/>
          </a:prstGeom>
        </p:spPr>
      </p:pic>
      <p:sp>
        <p:nvSpPr>
          <p:cNvPr id="9" name="TextBox 8">
            <a:extLst>
              <a:ext uri="{FF2B5EF4-FFF2-40B4-BE49-F238E27FC236}">
                <a16:creationId xmlns:a16="http://schemas.microsoft.com/office/drawing/2014/main" id="{11AE5C42-5B28-4888-B654-63036C884972}"/>
              </a:ext>
            </a:extLst>
          </p:cNvPr>
          <p:cNvSpPr txBox="1"/>
          <p:nvPr/>
        </p:nvSpPr>
        <p:spPr>
          <a:xfrm>
            <a:off x="839529" y="1637905"/>
            <a:ext cx="5280707" cy="1323247"/>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Aggregation of a measure</a:t>
            </a:r>
          </a:p>
          <a:p>
            <a:pPr marL="609585" indent="-609585">
              <a:buFont typeface="+mj-lt"/>
              <a:buAutoNum type="arabicPeriod"/>
            </a:pPr>
            <a:r>
              <a:rPr lang="en-SG" sz="2133" dirty="0">
                <a:solidFill>
                  <a:prstClr val="black"/>
                </a:solidFill>
                <a:latin typeface="Roboto Light"/>
              </a:rPr>
              <a:t>Aggregation of a dimension</a:t>
            </a:r>
          </a:p>
          <a:p>
            <a:endParaRPr lang="en-SG" sz="3733" dirty="0">
              <a:solidFill>
                <a:prstClr val="black"/>
              </a:solidFill>
              <a:latin typeface="Calibri"/>
            </a:endParaRPr>
          </a:p>
        </p:txBody>
      </p:sp>
      <p:pic>
        <p:nvPicPr>
          <p:cNvPr id="10" name="Picture 9">
            <a:extLst>
              <a:ext uri="{FF2B5EF4-FFF2-40B4-BE49-F238E27FC236}">
                <a16:creationId xmlns:a16="http://schemas.microsoft.com/office/drawing/2014/main" id="{7C96F125-6059-4AB9-845C-D1D14C009DCE}"/>
              </a:ext>
            </a:extLst>
          </p:cNvPr>
          <p:cNvPicPr>
            <a:picLocks noChangeAspect="1"/>
          </p:cNvPicPr>
          <p:nvPr/>
        </p:nvPicPr>
        <p:blipFill>
          <a:blip r:embed="rId3"/>
          <a:stretch>
            <a:fillRect/>
          </a:stretch>
        </p:blipFill>
        <p:spPr>
          <a:xfrm>
            <a:off x="309486" y="3194476"/>
            <a:ext cx="11621501" cy="1941468"/>
          </a:xfrm>
          <a:prstGeom prst="rect">
            <a:avLst/>
          </a:prstGeom>
        </p:spPr>
      </p:pic>
    </p:spTree>
    <p:extLst>
      <p:ext uri="{BB962C8B-B14F-4D97-AF65-F5344CB8AC3E}">
        <p14:creationId xmlns:p14="http://schemas.microsoft.com/office/powerpoint/2010/main" val="3073384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31</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2880619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32</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203631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4 – Basic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33</a:t>
            </a:fld>
            <a:endParaRPr lang="en-US"/>
          </a:p>
        </p:txBody>
      </p:sp>
    </p:spTree>
    <p:extLst>
      <p:ext uri="{BB962C8B-B14F-4D97-AF65-F5344CB8AC3E}">
        <p14:creationId xmlns:p14="http://schemas.microsoft.com/office/powerpoint/2010/main" val="3759137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US" dirty="0"/>
          </a:p>
        </p:txBody>
      </p:sp>
      <p:sp>
        <p:nvSpPr>
          <p:cNvPr id="3" name="Content Placeholder 2">
            <a:extLst>
              <a:ext uri="{FF2B5EF4-FFF2-40B4-BE49-F238E27FC236}">
                <a16:creationId xmlns:a16="http://schemas.microsoft.com/office/drawing/2014/main" id="{D4ED1D52-5F24-4C5A-A973-7AE3EFFD6C49}"/>
              </a:ext>
            </a:extLst>
          </p:cNvPr>
          <p:cNvSpPr>
            <a:spLocks noGrp="1"/>
          </p:cNvSpPr>
          <p:nvPr>
            <p:ph idx="1"/>
          </p:nvPr>
        </p:nvSpPr>
        <p:spPr/>
        <p:txBody>
          <a:bodyPr>
            <a:norm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Bar / Stacked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Side-by-side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Pie Chart</a:t>
            </a:r>
          </a:p>
          <a:p>
            <a:endParaRPr lang="en-SG" sz="2400"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34</a:t>
            </a:fld>
            <a:endParaRPr lang="en-US" dirty="0"/>
          </a:p>
        </p:txBody>
      </p:sp>
      <p:sp>
        <p:nvSpPr>
          <p:cNvPr id="5" name="Content Placeholder 4">
            <a:extLst>
              <a:ext uri="{FF2B5EF4-FFF2-40B4-BE49-F238E27FC236}">
                <a16:creationId xmlns:a16="http://schemas.microsoft.com/office/drawing/2014/main" id="{5C8F34EB-36EF-4DD3-B61C-89606602A169}"/>
              </a:ext>
            </a:extLst>
          </p:cNvPr>
          <p:cNvSpPr>
            <a:spLocks noGrp="1"/>
          </p:cNvSpPr>
          <p:nvPr>
            <p:ph idx="13"/>
          </p:nvPr>
        </p:nvSpPr>
        <p:spPr/>
        <p:txBody>
          <a:bodyPr>
            <a:norm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Area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Heat Map</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Tree Map</a:t>
            </a:r>
          </a:p>
          <a:p>
            <a:pPr marL="237061" indent="-237061">
              <a:spcBef>
                <a:spcPts val="0"/>
              </a:spcBef>
              <a:spcAft>
                <a:spcPts val="1600"/>
              </a:spcAft>
              <a:buClr>
                <a:srgbClr val="CE0000"/>
              </a:buClr>
              <a:buFont typeface="System Font Regular"/>
              <a:buChar char="‣"/>
            </a:pPr>
            <a:endParaRPr lang="en-GB" sz="2400" dirty="0">
              <a:latin typeface="Roboto Light" panose="02000000000000000000" pitchFamily="2" charset="0"/>
              <a:ea typeface="Roboto Light" panose="02000000000000000000" pitchFamily="2" charset="0"/>
            </a:endParaRPr>
          </a:p>
          <a:p>
            <a:endParaRPr lang="en-SG" sz="2400" dirty="0"/>
          </a:p>
        </p:txBody>
      </p:sp>
    </p:spTree>
    <p:extLst>
      <p:ext uri="{BB962C8B-B14F-4D97-AF65-F5344CB8AC3E}">
        <p14:creationId xmlns:p14="http://schemas.microsoft.com/office/powerpoint/2010/main" val="3165592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4"/>
            <a:ext cx="5330780" cy="4464043"/>
          </a:xfrm>
          <a:noFill/>
        </p:spPr>
        <p:txBody>
          <a:bodyPr wrap="square"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Drag two or more measures into either the worksheet’s columns or rows. </a:t>
            </a: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Measure Values and Measure Names will then be created automatically. </a:t>
            </a:r>
          </a:p>
          <a:p>
            <a:pPr marL="742950" lvl="1" indent="-285750" defTabSz="457189" eaLnBrk="0" fontAlgn="base" hangingPunct="0">
              <a:spcBef>
                <a:spcPct val="0"/>
              </a:spcBef>
              <a:spcAft>
                <a:spcPct val="0"/>
              </a:spcAft>
              <a:buFont typeface="Wingdings" panose="05000000000000000000" pitchFamily="2" charset="2"/>
              <a:buChar char="Ø"/>
            </a:pPr>
            <a:r>
              <a:rPr lang="en-US" sz="1800" dirty="0">
                <a:solidFill>
                  <a:srgbClr val="01385B"/>
                </a:solidFill>
                <a:latin typeface="Arial" panose="020B0604020202020204" pitchFamily="34" charset="0"/>
              </a:rPr>
              <a:t>Measure Names and Measure Values can be used to express various measures in a data set or multiple measures on a single axis. </a:t>
            </a:r>
          </a:p>
          <a:p>
            <a:pPr marL="742950" lvl="1" indent="-285750" defTabSz="457189" eaLnBrk="0" fontAlgn="base" hangingPunct="0">
              <a:spcBef>
                <a:spcPct val="0"/>
              </a:spcBef>
              <a:spcAft>
                <a:spcPct val="0"/>
              </a:spcAft>
              <a:buFont typeface="Wingdings" panose="05000000000000000000" pitchFamily="2" charset="2"/>
              <a:buChar char="Ø"/>
            </a:pPr>
            <a:r>
              <a:rPr lang="en-US" sz="1800" dirty="0">
                <a:solidFill>
                  <a:srgbClr val="01385B"/>
                </a:solidFill>
                <a:latin typeface="Arial" panose="020B0604020202020204" pitchFamily="34" charset="0"/>
              </a:rPr>
              <a:t>Measure Values contains the data while Measure Names is used to separate the bars used on the marks </a:t>
            </a:r>
          </a:p>
          <a:p>
            <a:pPr marL="0" defTabSz="457189" eaLnBrk="0" fontAlgn="base" hangingPunct="0">
              <a:spcBef>
                <a:spcPct val="0"/>
              </a:spcBef>
              <a:spcAft>
                <a:spcPct val="0"/>
              </a:spcAft>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35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Side-by-side (i.e., grouped) bar chart</a:t>
            </a:r>
          </a:p>
        </p:txBody>
      </p:sp>
      <p:pic>
        <p:nvPicPr>
          <p:cNvPr id="8" name="Picture 7">
            <a:extLst>
              <a:ext uri="{FF2B5EF4-FFF2-40B4-BE49-F238E27FC236}">
                <a16:creationId xmlns:a16="http://schemas.microsoft.com/office/drawing/2014/main" id="{5A009B54-7602-4921-8C9B-5D665A1C4CFE}"/>
              </a:ext>
            </a:extLst>
          </p:cNvPr>
          <p:cNvPicPr>
            <a:picLocks noChangeAspect="1"/>
          </p:cNvPicPr>
          <p:nvPr/>
        </p:nvPicPr>
        <p:blipFill>
          <a:blip r:embed="rId2"/>
          <a:stretch>
            <a:fillRect/>
          </a:stretch>
        </p:blipFill>
        <p:spPr>
          <a:xfrm>
            <a:off x="6074556" y="1399992"/>
            <a:ext cx="5878483" cy="4058016"/>
          </a:xfrm>
          <a:prstGeom prst="rect">
            <a:avLst/>
          </a:prstGeom>
        </p:spPr>
      </p:pic>
    </p:spTree>
    <p:extLst>
      <p:ext uri="{BB962C8B-B14F-4D97-AF65-F5344CB8AC3E}">
        <p14:creationId xmlns:p14="http://schemas.microsoft.com/office/powerpoint/2010/main" val="164608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936313" cy="3643305"/>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Pie Chart should be used to get a general sense of magnitude, but not for precise comparisons.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A pie chart is limited by its area meaning that if you have many categories, you have many slivers and its hard to compare. </a:t>
            </a: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36</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Pie chart</a:t>
            </a:r>
          </a:p>
        </p:txBody>
      </p:sp>
      <p:pic>
        <p:nvPicPr>
          <p:cNvPr id="9" name="Picture 8">
            <a:extLst>
              <a:ext uri="{FF2B5EF4-FFF2-40B4-BE49-F238E27FC236}">
                <a16:creationId xmlns:a16="http://schemas.microsoft.com/office/drawing/2014/main" id="{81FDBCFA-651E-48CE-A6A0-9C1E55B89A36}"/>
              </a:ext>
            </a:extLst>
          </p:cNvPr>
          <p:cNvPicPr>
            <a:picLocks noChangeAspect="1"/>
          </p:cNvPicPr>
          <p:nvPr/>
        </p:nvPicPr>
        <p:blipFill>
          <a:blip r:embed="rId2"/>
          <a:stretch>
            <a:fillRect/>
          </a:stretch>
        </p:blipFill>
        <p:spPr>
          <a:xfrm>
            <a:off x="4379715" y="1387148"/>
            <a:ext cx="7683500" cy="4191000"/>
          </a:xfrm>
          <a:prstGeom prst="rect">
            <a:avLst/>
          </a:prstGeom>
        </p:spPr>
      </p:pic>
    </p:spTree>
    <p:extLst>
      <p:ext uri="{BB962C8B-B14F-4D97-AF65-F5344CB8AC3E}">
        <p14:creationId xmlns:p14="http://schemas.microsoft.com/office/powerpoint/2010/main" val="3185222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809287" cy="3643305"/>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Area Fill chart plots values as bands, thus it is easy to misinterpret the top band as being the largest value in a data set. </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The Area Fill Chart is best used to plot a single dimension to avoid such misinterpretation.</a:t>
            </a:r>
          </a:p>
          <a:p>
            <a:pPr marL="0" defTabSz="457189" eaLnBrk="0" fontAlgn="base" hangingPunct="0">
              <a:spcBef>
                <a:spcPct val="0"/>
              </a:spcBef>
              <a:spcAft>
                <a:spcPct val="0"/>
              </a:spcAft>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37</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Area chart</a:t>
            </a:r>
          </a:p>
        </p:txBody>
      </p:sp>
      <p:pic>
        <p:nvPicPr>
          <p:cNvPr id="7" name="Content Placeholder 6" descr="A screenshot of a cell phone&#10;&#10;Description automatically generated">
            <a:extLst>
              <a:ext uri="{FF2B5EF4-FFF2-40B4-BE49-F238E27FC236}">
                <a16:creationId xmlns:a16="http://schemas.microsoft.com/office/drawing/2014/main" id="{B67A3251-57D0-460B-905C-4C8B5FEA9783}"/>
              </a:ext>
            </a:extLst>
          </p:cNvPr>
          <p:cNvPicPr>
            <a:picLocks noChangeAspect="1"/>
          </p:cNvPicPr>
          <p:nvPr/>
        </p:nvPicPr>
        <p:blipFill>
          <a:blip r:embed="rId2"/>
          <a:stretch>
            <a:fillRect/>
          </a:stretch>
        </p:blipFill>
        <p:spPr>
          <a:xfrm>
            <a:off x="4704259" y="1415830"/>
            <a:ext cx="7386222" cy="41623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9877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139331" cy="2001830"/>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Heat Maps use colours and sizes to compare up to two measures.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38</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Heat maps</a:t>
            </a:r>
          </a:p>
        </p:txBody>
      </p:sp>
      <p:pic>
        <p:nvPicPr>
          <p:cNvPr id="8" name="Picture 7">
            <a:extLst>
              <a:ext uri="{FF2B5EF4-FFF2-40B4-BE49-F238E27FC236}">
                <a16:creationId xmlns:a16="http://schemas.microsoft.com/office/drawing/2014/main" id="{233AC172-325F-4E38-BE96-76E18D52E614}"/>
              </a:ext>
            </a:extLst>
          </p:cNvPr>
          <p:cNvPicPr>
            <a:picLocks noChangeAspect="1"/>
          </p:cNvPicPr>
          <p:nvPr/>
        </p:nvPicPr>
        <p:blipFill>
          <a:blip r:embed="rId2"/>
          <a:stretch>
            <a:fillRect/>
          </a:stretch>
        </p:blipFill>
        <p:spPr>
          <a:xfrm>
            <a:off x="4343388" y="1279852"/>
            <a:ext cx="7461174" cy="3609019"/>
          </a:xfrm>
          <a:prstGeom prst="rect">
            <a:avLst/>
          </a:prstGeom>
          <a:noFill/>
        </p:spPr>
      </p:pic>
    </p:spTree>
    <p:extLst>
      <p:ext uri="{BB962C8B-B14F-4D97-AF65-F5344CB8AC3E}">
        <p14:creationId xmlns:p14="http://schemas.microsoft.com/office/powerpoint/2010/main" val="3532053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139331" cy="3232936"/>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Tree maps effectively display larger dimension sets using colours and sizes to display one or more dimensions, and up to two measures.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39</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Tree maps</a:t>
            </a:r>
          </a:p>
        </p:txBody>
      </p:sp>
      <p:pic>
        <p:nvPicPr>
          <p:cNvPr id="7" name="Picture 6">
            <a:extLst>
              <a:ext uri="{FF2B5EF4-FFF2-40B4-BE49-F238E27FC236}">
                <a16:creationId xmlns:a16="http://schemas.microsoft.com/office/drawing/2014/main" id="{83A21DDB-09B3-40E4-90B9-63E16283D42F}"/>
              </a:ext>
            </a:extLst>
          </p:cNvPr>
          <p:cNvPicPr>
            <a:picLocks noChangeAspect="1"/>
          </p:cNvPicPr>
          <p:nvPr/>
        </p:nvPicPr>
        <p:blipFill>
          <a:blip r:embed="rId2"/>
          <a:stretch>
            <a:fillRect/>
          </a:stretch>
        </p:blipFill>
        <p:spPr>
          <a:xfrm>
            <a:off x="4049465" y="1279852"/>
            <a:ext cx="6235271" cy="4846948"/>
          </a:xfrm>
          <a:prstGeom prst="rect">
            <a:avLst/>
          </a:prstGeom>
        </p:spPr>
      </p:pic>
    </p:spTree>
    <p:extLst>
      <p:ext uri="{BB962C8B-B14F-4D97-AF65-F5344CB8AC3E}">
        <p14:creationId xmlns:p14="http://schemas.microsoft.com/office/powerpoint/2010/main" val="605967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About the Instructor</a:t>
            </a:r>
          </a:p>
        </p:txBody>
      </p:sp>
      <p:sp>
        <p:nvSpPr>
          <p:cNvPr id="3" name="Content Placeholder 2">
            <a:extLst>
              <a:ext uri="{FF2B5EF4-FFF2-40B4-BE49-F238E27FC236}">
                <a16:creationId xmlns:a16="http://schemas.microsoft.com/office/drawing/2014/main" id="{6316D351-3AD6-1F4B-AFD7-FFFE333E4594}"/>
              </a:ext>
            </a:extLst>
          </p:cNvPr>
          <p:cNvSpPr>
            <a:spLocks noGrp="1"/>
          </p:cNvSpPr>
          <p:nvPr>
            <p:ph idx="1"/>
          </p:nvPr>
        </p:nvSpPr>
        <p:spPr>
          <a:xfrm>
            <a:off x="645018" y="1291180"/>
            <a:ext cx="6361263" cy="451651"/>
          </a:xfrm>
        </p:spPr>
        <p:txBody>
          <a:bodyPr/>
          <a:lstStyle/>
          <a:p>
            <a:r>
              <a:rPr lang="en-US" dirty="0"/>
              <a:t>Munish Kumar, PhD, B </a:t>
            </a:r>
            <a:r>
              <a:rPr lang="en-US" dirty="0" err="1"/>
              <a:t>Eng</a:t>
            </a:r>
            <a:endParaRPr lang="en-US" dirty="0"/>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4</a:t>
            </a:fld>
            <a:endParaRPr lang="en-US" dirty="0"/>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823398"/>
            <a:ext cx="6361263" cy="4417042"/>
          </a:xfrm>
        </p:spPr>
        <p:txBody>
          <a:bodyPr>
            <a:normAutofit/>
          </a:bodyPr>
          <a:lstStyle/>
          <a:p>
            <a:pPr algn="just"/>
            <a:r>
              <a:rPr lang="en-US" dirty="0"/>
              <a:t>Staff Geoscientist (Petrophysicist) – ERCE</a:t>
            </a:r>
          </a:p>
          <a:p>
            <a:pPr marL="298350" indent="-285750" algn="just">
              <a:buFont typeface="Arial" panose="020B0604020202020204" pitchFamily="34" charset="0"/>
              <a:buChar char="•"/>
            </a:pPr>
            <a:r>
              <a:rPr lang="en-US" dirty="0"/>
              <a:t>12 years in oil &amp; gas; worked at ExxonMobil and Total S.A. in strategy, portfolio, planning, upstream exploration, field development and production optimization</a:t>
            </a:r>
          </a:p>
          <a:p>
            <a:pPr marL="298350" indent="-285750" algn="just">
              <a:buFont typeface="Arial" panose="020B0604020202020204" pitchFamily="34" charset="0"/>
              <a:buChar char="•"/>
            </a:pPr>
            <a:r>
              <a:rPr lang="en-US" dirty="0"/>
              <a:t>In 2020, joined expert consultancy firm ERCE which provides energy consulting/auditing services (including greenhouse gas evaluation) to oil &amp; gas, law firms, banks, institutional investors etc.</a:t>
            </a:r>
          </a:p>
          <a:p>
            <a:pPr algn="just"/>
            <a:r>
              <a:rPr lang="en-US" dirty="0"/>
              <a:t>Adjunct Faculty – SUSS</a:t>
            </a:r>
          </a:p>
          <a:p>
            <a:pPr marL="298350" indent="-285750" algn="just">
              <a:buFont typeface="Arial" panose="020B0604020202020204" pitchFamily="34" charset="0"/>
              <a:buChar char="•"/>
            </a:pPr>
            <a:r>
              <a:rPr lang="en-US" dirty="0"/>
              <a:t>Data </a:t>
            </a:r>
            <a:r>
              <a:rPr lang="en-US" dirty="0" err="1"/>
              <a:t>Visualisation</a:t>
            </a:r>
            <a:r>
              <a:rPr lang="en-US" dirty="0"/>
              <a:t> for Business</a:t>
            </a:r>
          </a:p>
          <a:p>
            <a:pPr marL="298350" indent="-285750" algn="just">
              <a:buFont typeface="Arial" panose="020B0604020202020204" pitchFamily="34" charset="0"/>
              <a:buChar char="•"/>
            </a:pPr>
            <a:r>
              <a:rPr lang="en-US" dirty="0"/>
              <a:t>Python for Business</a:t>
            </a:r>
          </a:p>
          <a:p>
            <a:pPr marL="298350" indent="-285750" algn="just">
              <a:buFont typeface="Arial" panose="020B0604020202020204" pitchFamily="34" charset="0"/>
              <a:buChar char="•"/>
            </a:pPr>
            <a:r>
              <a:rPr lang="en-US" dirty="0"/>
              <a:t>Applied Project for Business Analytics</a:t>
            </a:r>
            <a:endParaRPr lang="en-SG" dirty="0"/>
          </a:p>
          <a:p>
            <a:pPr marL="298350" indent="-285750">
              <a:buFont typeface="Arial" panose="020B0604020202020204" pitchFamily="34" charset="0"/>
              <a:buChar char="•"/>
            </a:pPr>
            <a:endParaRPr lang="en-SG" dirty="0"/>
          </a:p>
        </p:txBody>
      </p:sp>
      <p:pic>
        <p:nvPicPr>
          <p:cNvPr id="16" name="Picture Placeholder 15" descr="Icon&#10;&#10;Description automatically generated with medium confidence">
            <a:extLst>
              <a:ext uri="{FF2B5EF4-FFF2-40B4-BE49-F238E27FC236}">
                <a16:creationId xmlns:a16="http://schemas.microsoft.com/office/drawing/2014/main" id="{FAD46A2D-C123-40AA-AA4D-B3275220E73F}"/>
              </a:ext>
            </a:extLst>
          </p:cNvPr>
          <p:cNvPicPr>
            <a:picLocks noGrp="1" noChangeAspect="1"/>
          </p:cNvPicPr>
          <p:nvPr>
            <p:ph type="pic" sz="quarter" idx="15"/>
          </p:nvPr>
        </p:nvPicPr>
        <p:blipFill>
          <a:blip r:embed="rId2"/>
          <a:stretch>
            <a:fillRect/>
          </a:stretch>
        </p:blipFill>
        <p:spPr>
          <a:xfrm>
            <a:off x="8146835" y="682582"/>
            <a:ext cx="3971637" cy="1318408"/>
          </a:xfrm>
        </p:spPr>
      </p:pic>
      <p:sp>
        <p:nvSpPr>
          <p:cNvPr id="13" name="TextBox 12">
            <a:extLst>
              <a:ext uri="{FF2B5EF4-FFF2-40B4-BE49-F238E27FC236}">
                <a16:creationId xmlns:a16="http://schemas.microsoft.com/office/drawing/2014/main" id="{4FDD4169-8A53-4955-8CA6-9F65780DC3BB}"/>
              </a:ext>
            </a:extLst>
          </p:cNvPr>
          <p:cNvSpPr txBox="1"/>
          <p:nvPr/>
        </p:nvSpPr>
        <p:spPr>
          <a:xfrm>
            <a:off x="2073244" y="6123543"/>
            <a:ext cx="5459239" cy="400110"/>
          </a:xfrm>
          <a:prstGeom prst="rect">
            <a:avLst/>
          </a:prstGeom>
          <a:noFill/>
        </p:spPr>
        <p:txBody>
          <a:bodyPr wrap="square">
            <a:spAutoFit/>
          </a:bodyPr>
          <a:lstStyle/>
          <a:p>
            <a:r>
              <a:rPr lang="en-US" sz="2000" dirty="0">
                <a:solidFill>
                  <a:srgbClr val="FF0000"/>
                </a:solidFill>
              </a:rPr>
              <a:t>Tools of the trade: Python, Tableau, Power BI, Excel  </a:t>
            </a:r>
          </a:p>
        </p:txBody>
      </p:sp>
      <p:sp>
        <p:nvSpPr>
          <p:cNvPr id="17" name="Content Placeholder 6">
            <a:extLst>
              <a:ext uri="{FF2B5EF4-FFF2-40B4-BE49-F238E27FC236}">
                <a16:creationId xmlns:a16="http://schemas.microsoft.com/office/drawing/2014/main" id="{BA56B026-796F-4155-AD1C-9D39574058A7}"/>
              </a:ext>
            </a:extLst>
          </p:cNvPr>
          <p:cNvSpPr txBox="1">
            <a:spLocks/>
          </p:cNvSpPr>
          <p:nvPr/>
        </p:nvSpPr>
        <p:spPr>
          <a:xfrm>
            <a:off x="8146835" y="2020926"/>
            <a:ext cx="3971637" cy="4417042"/>
          </a:xfrm>
          <a:prstGeom prst="rect">
            <a:avLst/>
          </a:prstGeom>
        </p:spPr>
        <p:txBody>
          <a:bodyPr vert="horz" lIns="0" tIns="0" rIns="0" bIns="0" rtlCol="0">
            <a:normAutofit/>
          </a:bodyPr>
          <a:lstStyle>
            <a:lvl1pPr marL="12600" indent="0" algn="l" defTabSz="914400" rtl="0" eaLnBrk="1" latinLnBrk="0" hangingPunct="1">
              <a:lnSpc>
                <a:spcPts val="2400"/>
              </a:lnSpc>
              <a:spcBef>
                <a:spcPts val="0"/>
              </a:spcBef>
              <a:spcAft>
                <a:spcPts val="600"/>
              </a:spcAft>
              <a:buClr>
                <a:schemeClr val="accent2"/>
              </a:buClr>
              <a:buFont typeface="Arial" panose="020B0604020202020204" pitchFamily="34" charset="0"/>
              <a:buNone/>
              <a:defRPr sz="1600" kern="1200">
                <a:solidFill>
                  <a:schemeClr val="tx1">
                    <a:lumMod val="50000"/>
                  </a:schemeClr>
                </a:solidFill>
                <a:latin typeface="Montserrat"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9270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3pPr>
            <a:lvl4pPr marL="13842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4pPr>
            <a:lvl5pPr marL="18414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solidFill>
                  <a:srgbClr val="1C3355"/>
                </a:solidFill>
              </a:rPr>
              <a:t>Name</a:t>
            </a:r>
          </a:p>
          <a:p>
            <a:pPr algn="ctr"/>
            <a:r>
              <a:rPr lang="en-US" b="1" dirty="0">
                <a:solidFill>
                  <a:srgbClr val="1C3355"/>
                </a:solidFill>
              </a:rPr>
              <a:t>Profession/ What you do/ What you like</a:t>
            </a:r>
          </a:p>
          <a:p>
            <a:pPr algn="ctr"/>
            <a:r>
              <a:rPr lang="en-US" b="1" dirty="0">
                <a:solidFill>
                  <a:srgbClr val="1C3355"/>
                </a:solidFill>
              </a:rPr>
              <a:t>Do you currently use </a:t>
            </a:r>
            <a:r>
              <a:rPr lang="en-US" b="1" dirty="0" err="1">
                <a:solidFill>
                  <a:srgbClr val="1C3355"/>
                </a:solidFill>
              </a:rPr>
              <a:t>visualisation</a:t>
            </a:r>
            <a:r>
              <a:rPr lang="en-US" b="1" dirty="0">
                <a:solidFill>
                  <a:srgbClr val="1C3355"/>
                </a:solidFill>
              </a:rPr>
              <a:t>?</a:t>
            </a:r>
          </a:p>
          <a:p>
            <a:pPr algn="ctr"/>
            <a:r>
              <a:rPr lang="en-US" b="1" dirty="0">
                <a:solidFill>
                  <a:srgbClr val="1C3355"/>
                </a:solidFill>
              </a:rPr>
              <a:t>What would be one thing you want to take away from this class?</a:t>
            </a:r>
            <a:endParaRPr lang="en-SG" b="1" dirty="0">
              <a:solidFill>
                <a:srgbClr val="1C3355"/>
              </a:solidFill>
            </a:endParaRPr>
          </a:p>
          <a:p>
            <a:pPr marL="298350" indent="-285750">
              <a:buFont typeface="Arial" panose="020B0604020202020204" pitchFamily="34" charset="0"/>
              <a:buChar char="•"/>
            </a:pPr>
            <a:endParaRPr lang="en-SG" dirty="0"/>
          </a:p>
        </p:txBody>
      </p:sp>
    </p:spTree>
    <p:extLst>
      <p:ext uri="{BB962C8B-B14F-4D97-AF65-F5344CB8AC3E}">
        <p14:creationId xmlns:p14="http://schemas.microsoft.com/office/powerpoint/2010/main" val="420395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40</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1655606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2416302"/>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Discrete time series data values are from specific points or blocks of time, and there is a finite number of possible values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b="1" dirty="0">
                <a:latin typeface="Roboto Light" panose="02000000000000000000" pitchFamily="2" charset="0"/>
                <a:ea typeface="Roboto Light" panose="02000000000000000000" pitchFamily="2" charset="0"/>
              </a:rPr>
              <a:t>line chart</a:t>
            </a:r>
            <a:r>
              <a:rPr lang="en-GB" sz="1800" dirty="0">
                <a:latin typeface="Roboto Light" panose="02000000000000000000" pitchFamily="2" charset="0"/>
                <a:ea typeface="Roboto Light" panose="02000000000000000000" pitchFamily="2" charset="0"/>
              </a:rPr>
              <a:t> is the most effective way to display time series data. A line chart for discrete time series data places breaks between time units like year, quarter, month and day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Bar, stacked bar charts, and scatterplots can also be used to display time series data</a:t>
            </a: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41</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Discrete (bucketed) time series data</a:t>
            </a:r>
          </a:p>
        </p:txBody>
      </p:sp>
      <p:sp>
        <p:nvSpPr>
          <p:cNvPr id="8" name="Rectangle 7">
            <a:extLst>
              <a:ext uri="{FF2B5EF4-FFF2-40B4-BE49-F238E27FC236}">
                <a16:creationId xmlns:a16="http://schemas.microsoft.com/office/drawing/2014/main" id="{D5BC822B-5882-4717-8865-EA9F28EF2A68}"/>
              </a:ext>
            </a:extLst>
          </p:cNvPr>
          <p:cNvSpPr/>
          <p:nvPr/>
        </p:nvSpPr>
        <p:spPr>
          <a:xfrm>
            <a:off x="1112390" y="4613752"/>
            <a:ext cx="8992300" cy="145207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The power of “Time Series Analysis” lies in looking for trends in temporal data and forecasting i.e., based on what I see in the past, can I predict the future? Is this pattern seasonal/cyclical? </a:t>
            </a:r>
          </a:p>
          <a:p>
            <a:pPr algn="ctr"/>
            <a:endParaRPr lang="en-US" sz="1867" dirty="0">
              <a:solidFill>
                <a:srgbClr val="01385B"/>
              </a:solidFill>
            </a:endParaRPr>
          </a:p>
          <a:p>
            <a:pPr algn="ctr"/>
            <a:r>
              <a:rPr lang="en-US" sz="1867" dirty="0">
                <a:solidFill>
                  <a:srgbClr val="01385B"/>
                </a:solidFill>
              </a:rPr>
              <a:t>A whole picture view is more important than the individual data points</a:t>
            </a:r>
          </a:p>
        </p:txBody>
      </p:sp>
    </p:spTree>
    <p:extLst>
      <p:ext uri="{BB962C8B-B14F-4D97-AF65-F5344CB8AC3E}">
        <p14:creationId xmlns:p14="http://schemas.microsoft.com/office/powerpoint/2010/main" val="1280065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3643305"/>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Visualising continuous time series data is similar to visualising discrete time series data. We still have a discrete number of data points, even if the dataset is continuous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Line chart </a:t>
            </a:r>
            <a:r>
              <a:rPr lang="en-GB" sz="1800" dirty="0">
                <a:latin typeface="Roboto Light" panose="02000000000000000000" pitchFamily="2" charset="0"/>
                <a:ea typeface="Roboto Light" panose="02000000000000000000" pitchFamily="2" charset="0"/>
              </a:rPr>
              <a:t>for continuous time series data is presented as unbroken lines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Step charts</a:t>
            </a:r>
            <a:r>
              <a:rPr lang="en-GB" sz="1800" dirty="0">
                <a:latin typeface="Roboto Light" panose="02000000000000000000" pitchFamily="2" charset="0"/>
                <a:ea typeface="Roboto Light" panose="02000000000000000000" pitchFamily="2" charset="0"/>
              </a:rPr>
              <a:t> are appropriate if the measure stays at a value for a long time and all of a sudden declines or inclines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Trendlines </a:t>
            </a:r>
            <a:r>
              <a:rPr lang="en-GB" sz="1800" dirty="0">
                <a:latin typeface="Roboto Light" panose="02000000000000000000" pitchFamily="2" charset="0"/>
                <a:ea typeface="Roboto Light" panose="02000000000000000000" pitchFamily="2" charset="0"/>
              </a:rPr>
              <a:t>are useful in the presence of noisy data or large amounts of data</a:t>
            </a:r>
          </a:p>
          <a:p>
            <a:pPr marL="237061" indent="-237061">
              <a:spcBef>
                <a:spcPts val="0"/>
              </a:spcBef>
              <a:spcAft>
                <a:spcPts val="1600"/>
              </a:spcAft>
              <a:buClr>
                <a:srgbClr val="CE0000"/>
              </a:buClr>
              <a:buFont typeface="System Font Regular"/>
              <a:buChar char="‣"/>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42</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Continuous (unbroken) time series data</a:t>
            </a:r>
          </a:p>
        </p:txBody>
      </p:sp>
    </p:spTree>
    <p:extLst>
      <p:ext uri="{BB962C8B-B14F-4D97-AF65-F5344CB8AC3E}">
        <p14:creationId xmlns:p14="http://schemas.microsoft.com/office/powerpoint/2010/main" val="24597034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3438121"/>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Line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Sparkline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Gantt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Trendline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Reference Line</a:t>
            </a:r>
          </a:p>
          <a:p>
            <a:pPr marL="237061" indent="-237061">
              <a:spcBef>
                <a:spcPts val="0"/>
              </a:spcBef>
              <a:spcAft>
                <a:spcPts val="1600"/>
              </a:spcAft>
              <a:buClr>
                <a:srgbClr val="CE0000"/>
              </a:buClr>
              <a:buFont typeface="System Font Regular"/>
              <a:buChar char="‣"/>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Visualising time series data</a:t>
            </a:r>
          </a:p>
        </p:txBody>
      </p:sp>
      <p:sp>
        <p:nvSpPr>
          <p:cNvPr id="7" name="Rectangle 6">
            <a:extLst>
              <a:ext uri="{FF2B5EF4-FFF2-40B4-BE49-F238E27FC236}">
                <a16:creationId xmlns:a16="http://schemas.microsoft.com/office/drawing/2014/main" id="{3C332C62-3A0A-4768-ACF7-F2A8205FD15E}"/>
              </a:ext>
            </a:extLst>
          </p:cNvPr>
          <p:cNvSpPr/>
          <p:nvPr/>
        </p:nvSpPr>
        <p:spPr>
          <a:xfrm>
            <a:off x="4989745" y="1341724"/>
            <a:ext cx="6889900" cy="4208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Powerful Story Telling Tool – Crude Price &amp; History</a:t>
            </a:r>
          </a:p>
        </p:txBody>
      </p:sp>
    </p:spTree>
    <p:extLst>
      <p:ext uri="{BB962C8B-B14F-4D97-AF65-F5344CB8AC3E}">
        <p14:creationId xmlns:p14="http://schemas.microsoft.com/office/powerpoint/2010/main" val="118735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Line Chart</a:t>
            </a:r>
          </a:p>
        </p:txBody>
      </p:sp>
      <p:sp>
        <p:nvSpPr>
          <p:cNvPr id="7" name="Rectangle 6">
            <a:extLst>
              <a:ext uri="{FF2B5EF4-FFF2-40B4-BE49-F238E27FC236}">
                <a16:creationId xmlns:a16="http://schemas.microsoft.com/office/drawing/2014/main" id="{3C332C62-3A0A-4768-ACF7-F2A8205FD15E}"/>
              </a:ext>
            </a:extLst>
          </p:cNvPr>
          <p:cNvSpPr/>
          <p:nvPr/>
        </p:nvSpPr>
        <p:spPr>
          <a:xfrm>
            <a:off x="5730843" y="1899582"/>
            <a:ext cx="6148801" cy="41662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Useful for data that does not stay constant i.e., is variable.</a:t>
            </a:r>
          </a:p>
          <a:p>
            <a:pPr algn="ctr"/>
            <a:endParaRPr lang="en-US" sz="1867" dirty="0">
              <a:solidFill>
                <a:srgbClr val="01385B"/>
              </a:solidFill>
            </a:endParaRPr>
          </a:p>
          <a:p>
            <a:pPr algn="ctr"/>
            <a:r>
              <a:rPr lang="en-US" sz="1867" dirty="0">
                <a:solidFill>
                  <a:srgbClr val="01385B"/>
                </a:solidFill>
              </a:rPr>
              <a:t>Data that stays constant, then suddenly changes, then stays constant </a:t>
            </a:r>
            <a:r>
              <a:rPr lang="en-US" sz="1867" dirty="0" err="1">
                <a:solidFill>
                  <a:srgbClr val="01385B"/>
                </a:solidFill>
              </a:rPr>
              <a:t>etc</a:t>
            </a:r>
            <a:r>
              <a:rPr lang="en-US" sz="1867" dirty="0">
                <a:solidFill>
                  <a:srgbClr val="01385B"/>
                </a:solidFill>
              </a:rPr>
              <a:t> is better visualized with a “step” graph</a:t>
            </a:r>
          </a:p>
          <a:p>
            <a:pPr algn="ctr"/>
            <a:endParaRPr lang="en-US" sz="1867" dirty="0">
              <a:solidFill>
                <a:srgbClr val="01385B"/>
              </a:solidFill>
            </a:endParaRPr>
          </a:p>
          <a:p>
            <a:pPr algn="ctr"/>
            <a:r>
              <a:rPr lang="en-US" sz="1867" dirty="0">
                <a:solidFill>
                  <a:srgbClr val="01385B"/>
                </a:solidFill>
              </a:rPr>
              <a:t>Data that is TOO highly variable (noisy data) sometimes needs to be smoothed and/or a “trend line” can be applied to make sense of it</a:t>
            </a:r>
          </a:p>
        </p:txBody>
      </p:sp>
      <p:pic>
        <p:nvPicPr>
          <p:cNvPr id="9" name="Picture 8">
            <a:extLst>
              <a:ext uri="{FF2B5EF4-FFF2-40B4-BE49-F238E27FC236}">
                <a16:creationId xmlns:a16="http://schemas.microsoft.com/office/drawing/2014/main" id="{82480521-13BB-41FB-B8C2-2D6B11FCC6B1}"/>
              </a:ext>
            </a:extLst>
          </p:cNvPr>
          <p:cNvPicPr>
            <a:picLocks noChangeAspect="1"/>
          </p:cNvPicPr>
          <p:nvPr/>
        </p:nvPicPr>
        <p:blipFill>
          <a:blip r:embed="rId2"/>
          <a:stretch>
            <a:fillRect/>
          </a:stretch>
        </p:blipFill>
        <p:spPr>
          <a:xfrm>
            <a:off x="781932" y="1892216"/>
            <a:ext cx="4655475" cy="4173606"/>
          </a:xfrm>
          <a:prstGeom prst="rect">
            <a:avLst/>
          </a:prstGeom>
        </p:spPr>
      </p:pic>
    </p:spTree>
    <p:extLst>
      <p:ext uri="{BB962C8B-B14F-4D97-AF65-F5344CB8AC3E}">
        <p14:creationId xmlns:p14="http://schemas.microsoft.com/office/powerpoint/2010/main" val="4057089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45</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11165942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15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46</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3313370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5 – Advanced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47</a:t>
            </a:fld>
            <a:endParaRPr lang="en-US"/>
          </a:p>
        </p:txBody>
      </p:sp>
    </p:spTree>
    <p:extLst>
      <p:ext uri="{BB962C8B-B14F-4D97-AF65-F5344CB8AC3E}">
        <p14:creationId xmlns:p14="http://schemas.microsoft.com/office/powerpoint/2010/main" val="1247985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48</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392079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10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49</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3454866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Learning Objectives</a:t>
            </a:r>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5</a:t>
            </a:fld>
            <a:endParaRPr lang="en-US"/>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511602"/>
            <a:ext cx="6908307" cy="4908247"/>
          </a:xfrm>
        </p:spPr>
        <p:txBody>
          <a:bodyPr>
            <a:normAutofit fontScale="32500" lnSpcReduction="20000"/>
          </a:bodyPr>
          <a:lstStyle/>
          <a:p>
            <a:pPr marL="584100" indent="-571500">
              <a:buFont typeface="Arial" panose="020B0604020202020204" pitchFamily="34" charset="0"/>
              <a:buChar char="•"/>
            </a:pPr>
            <a:r>
              <a:rPr lang="en-US" sz="4400" dirty="0"/>
              <a:t>Understand concepts of Data and Data Visualization</a:t>
            </a:r>
          </a:p>
          <a:p>
            <a:pPr marL="584100" indent="-571500">
              <a:buFont typeface="Arial" panose="020B0604020202020204" pitchFamily="34" charset="0"/>
              <a:buChar char="•"/>
            </a:pPr>
            <a:r>
              <a:rPr lang="en-US" sz="4400" dirty="0"/>
              <a:t>Stages of Data Visualization Process</a:t>
            </a:r>
          </a:p>
          <a:p>
            <a:pPr marL="584100" indent="-571500">
              <a:buFont typeface="Arial" panose="020B0604020202020204" pitchFamily="34" charset="0"/>
              <a:buChar char="•"/>
            </a:pPr>
            <a:r>
              <a:rPr lang="en-US" sz="4400" dirty="0"/>
              <a:t>Data Visualization Components</a:t>
            </a:r>
          </a:p>
          <a:p>
            <a:pPr marL="584100" indent="-571500">
              <a:buFont typeface="Arial" panose="020B0604020202020204" pitchFamily="34" charset="0"/>
              <a:buChar char="•"/>
            </a:pPr>
            <a:r>
              <a:rPr lang="en-US" sz="4400" dirty="0"/>
              <a:t>Design Principles of a Business Performance Dashboard</a:t>
            </a:r>
          </a:p>
          <a:p>
            <a:pPr marL="584100" indent="-571500">
              <a:buFont typeface="Arial" panose="020B0604020202020204" pitchFamily="34" charset="0"/>
              <a:buChar char="•"/>
            </a:pPr>
            <a:r>
              <a:rPr lang="en-US" sz="4400" dirty="0"/>
              <a:t>Appropriateness of Data Visualization techniques based on available data</a:t>
            </a:r>
          </a:p>
          <a:p>
            <a:pPr marL="584100" indent="-571500">
              <a:buFont typeface="Arial" panose="020B0604020202020204" pitchFamily="34" charset="0"/>
              <a:buChar char="•"/>
            </a:pPr>
            <a:r>
              <a:rPr lang="en-US" sz="4400" dirty="0"/>
              <a:t>Appropriates of Business Performance Measure against Business Strategy of Organization</a:t>
            </a:r>
          </a:p>
          <a:p>
            <a:endParaRPr lang="en-US" sz="4400" dirty="0"/>
          </a:p>
          <a:p>
            <a:r>
              <a:rPr lang="en-US" sz="4400" dirty="0"/>
              <a:t>Some Textbooks:</a:t>
            </a:r>
          </a:p>
          <a:p>
            <a:pPr marL="755550" indent="-742950">
              <a:buFont typeface="+mj-lt"/>
              <a:buAutoNum type="arabicPeriod"/>
            </a:pPr>
            <a:r>
              <a:rPr lang="en-US" sz="4400" dirty="0" err="1"/>
              <a:t>Yau</a:t>
            </a:r>
            <a:r>
              <a:rPr lang="en-US" sz="4400" dirty="0"/>
              <a:t>, N,.(2013). Data Points: Visualization that Means Something</a:t>
            </a:r>
          </a:p>
          <a:p>
            <a:pPr marL="755550" indent="-742950">
              <a:buFont typeface="+mj-lt"/>
              <a:buAutoNum type="arabicPeriod"/>
            </a:pPr>
            <a:r>
              <a:rPr lang="en-US" sz="4400" dirty="0"/>
              <a:t>Murray, D. G. (2013). Tableau Your Data</a:t>
            </a:r>
            <a:endParaRPr lang="en-SG" dirty="0"/>
          </a:p>
        </p:txBody>
      </p:sp>
      <p:pic>
        <p:nvPicPr>
          <p:cNvPr id="11" name="Picture 10">
            <a:extLst>
              <a:ext uri="{FF2B5EF4-FFF2-40B4-BE49-F238E27FC236}">
                <a16:creationId xmlns:a16="http://schemas.microsoft.com/office/drawing/2014/main" id="{8D1A24F7-33C3-46F0-96C0-7586D99FB426}"/>
              </a:ext>
            </a:extLst>
          </p:cNvPr>
          <p:cNvPicPr>
            <a:picLocks noChangeAspect="1"/>
          </p:cNvPicPr>
          <p:nvPr/>
        </p:nvPicPr>
        <p:blipFill>
          <a:blip r:embed="rId2"/>
          <a:stretch>
            <a:fillRect/>
          </a:stretch>
        </p:blipFill>
        <p:spPr>
          <a:xfrm>
            <a:off x="7417876" y="630078"/>
            <a:ext cx="4480948" cy="2206943"/>
          </a:xfrm>
          <a:prstGeom prst="rect">
            <a:avLst/>
          </a:prstGeom>
        </p:spPr>
      </p:pic>
      <p:pic>
        <p:nvPicPr>
          <p:cNvPr id="12" name="Picture 11">
            <a:extLst>
              <a:ext uri="{FF2B5EF4-FFF2-40B4-BE49-F238E27FC236}">
                <a16:creationId xmlns:a16="http://schemas.microsoft.com/office/drawing/2014/main" id="{53EC65D8-2404-4B95-821E-7DC82673FC23}"/>
              </a:ext>
            </a:extLst>
          </p:cNvPr>
          <p:cNvPicPr>
            <a:picLocks noChangeAspect="1"/>
          </p:cNvPicPr>
          <p:nvPr/>
        </p:nvPicPr>
        <p:blipFill>
          <a:blip r:embed="rId3"/>
          <a:stretch>
            <a:fillRect/>
          </a:stretch>
        </p:blipFill>
        <p:spPr>
          <a:xfrm>
            <a:off x="7467311" y="3503625"/>
            <a:ext cx="4517528" cy="2249619"/>
          </a:xfrm>
          <a:prstGeom prst="rect">
            <a:avLst/>
          </a:prstGeom>
        </p:spPr>
      </p:pic>
    </p:spTree>
    <p:extLst>
      <p:ext uri="{BB962C8B-B14F-4D97-AF65-F5344CB8AC3E}">
        <p14:creationId xmlns:p14="http://schemas.microsoft.com/office/powerpoint/2010/main" val="74724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6 – Dashboard &amp; Storyboards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50</a:t>
            </a:fld>
            <a:endParaRPr lang="en-US"/>
          </a:p>
        </p:txBody>
      </p:sp>
    </p:spTree>
    <p:extLst>
      <p:ext uri="{BB962C8B-B14F-4D97-AF65-F5344CB8AC3E}">
        <p14:creationId xmlns:p14="http://schemas.microsoft.com/office/powerpoint/2010/main" val="21655197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51</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511911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ED62B5-4682-F94E-B302-1CE08A0CFCE9}"/>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83818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1 – Understanding Data</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6</a:t>
            </a:fld>
            <a:endParaRPr lang="en-US"/>
          </a:p>
        </p:txBody>
      </p:sp>
    </p:spTree>
    <p:extLst>
      <p:ext uri="{BB962C8B-B14F-4D97-AF65-F5344CB8AC3E}">
        <p14:creationId xmlns:p14="http://schemas.microsoft.com/office/powerpoint/2010/main" val="1354468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Data</a:t>
            </a:r>
          </a:p>
        </p:txBody>
      </p:sp>
      <p:sp>
        <p:nvSpPr>
          <p:cNvPr id="3" name="Content Placeholder 2">
            <a:extLst>
              <a:ext uri="{FF2B5EF4-FFF2-40B4-BE49-F238E27FC236}">
                <a16:creationId xmlns:a16="http://schemas.microsoft.com/office/drawing/2014/main" id="{E2B73F82-37EF-B142-B63C-B3A0709B3414}"/>
              </a:ext>
            </a:extLst>
          </p:cNvPr>
          <p:cNvSpPr>
            <a:spLocks noGrp="1"/>
          </p:cNvSpPr>
          <p:nvPr>
            <p:ph idx="1"/>
          </p:nvPr>
        </p:nvSpPr>
        <p:spPr>
          <a:xfrm>
            <a:off x="645017" y="1698424"/>
            <a:ext cx="8970471" cy="4124414"/>
          </a:xfrm>
        </p:spPr>
        <p:txBody>
          <a:bodyPr/>
          <a:lstStyle/>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7</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measurement levels of data quality attribute</a:t>
            </a:r>
          </a:p>
        </p:txBody>
      </p:sp>
    </p:spTree>
    <p:extLst>
      <p:ext uri="{BB962C8B-B14F-4D97-AF65-F5344CB8AC3E}">
        <p14:creationId xmlns:p14="http://schemas.microsoft.com/office/powerpoint/2010/main" val="3026229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Types of Data</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8</a:t>
            </a:fld>
            <a:endParaRPr lang="en-US"/>
          </a:p>
        </p:txBody>
      </p:sp>
      <p:grpSp>
        <p:nvGrpSpPr>
          <p:cNvPr id="7" name="Group 6">
            <a:extLst>
              <a:ext uri="{FF2B5EF4-FFF2-40B4-BE49-F238E27FC236}">
                <a16:creationId xmlns:a16="http://schemas.microsoft.com/office/drawing/2014/main" id="{35966860-D2F9-4A2A-98BE-85CE7136CEE5}"/>
              </a:ext>
            </a:extLst>
          </p:cNvPr>
          <p:cNvGrpSpPr/>
          <p:nvPr/>
        </p:nvGrpSpPr>
        <p:grpSpPr>
          <a:xfrm>
            <a:off x="7197433" y="5756857"/>
            <a:ext cx="2087043" cy="662683"/>
            <a:chOff x="1272747" y="874327"/>
            <a:chExt cx="1629548" cy="662683"/>
          </a:xfrm>
        </p:grpSpPr>
        <p:pic>
          <p:nvPicPr>
            <p:cNvPr id="8" name="Picture 7">
              <a:extLst>
                <a:ext uri="{FF2B5EF4-FFF2-40B4-BE49-F238E27FC236}">
                  <a16:creationId xmlns:a16="http://schemas.microsoft.com/office/drawing/2014/main" id="{58980B6A-4801-412A-BCC2-1DDA04DF3B43}"/>
                </a:ext>
              </a:extLst>
            </p:cNvPr>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 name="TextBox 8">
              <a:extLst>
                <a:ext uri="{FF2B5EF4-FFF2-40B4-BE49-F238E27FC236}">
                  <a16:creationId xmlns:a16="http://schemas.microsoft.com/office/drawing/2014/main" id="{F7FE16E2-E025-492F-86D7-065EBB559695}"/>
                </a:ext>
              </a:extLst>
            </p:cNvPr>
            <p:cNvSpPr txBox="1"/>
            <p:nvPr/>
          </p:nvSpPr>
          <p:spPr>
            <a:xfrm>
              <a:off x="1342459" y="974835"/>
              <a:ext cx="155212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Continuous</a:t>
              </a:r>
              <a:endParaRPr lang="en-SG" sz="2400" dirty="0">
                <a:solidFill>
                  <a:prstClr val="white"/>
                </a:solidFill>
                <a:latin typeface="Arial" panose="020B0604020202020204" pitchFamily="34" charset="0"/>
              </a:endParaRPr>
            </a:p>
          </p:txBody>
        </p:sp>
      </p:grpSp>
      <p:grpSp>
        <p:nvGrpSpPr>
          <p:cNvPr id="10" name="Group 9">
            <a:extLst>
              <a:ext uri="{FF2B5EF4-FFF2-40B4-BE49-F238E27FC236}">
                <a16:creationId xmlns:a16="http://schemas.microsoft.com/office/drawing/2014/main" id="{1641BDA2-90F1-48B6-841E-BF0BEE6DA2A0}"/>
              </a:ext>
            </a:extLst>
          </p:cNvPr>
          <p:cNvGrpSpPr/>
          <p:nvPr/>
        </p:nvGrpSpPr>
        <p:grpSpPr>
          <a:xfrm>
            <a:off x="5667375" y="5780510"/>
            <a:ext cx="1481853" cy="662682"/>
            <a:chOff x="1667751" y="898835"/>
            <a:chExt cx="1675322" cy="662683"/>
          </a:xfrm>
        </p:grpSpPr>
        <p:pic>
          <p:nvPicPr>
            <p:cNvPr id="11" name="Picture 10">
              <a:extLst>
                <a:ext uri="{FF2B5EF4-FFF2-40B4-BE49-F238E27FC236}">
                  <a16:creationId xmlns:a16="http://schemas.microsoft.com/office/drawing/2014/main" id="{B2645ED6-8E53-4D61-9C4A-9CD2CA5FE153}"/>
                </a:ext>
              </a:extLst>
            </p:cNvPr>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12" name="TextBox 11">
              <a:extLst>
                <a:ext uri="{FF2B5EF4-FFF2-40B4-BE49-F238E27FC236}">
                  <a16:creationId xmlns:a16="http://schemas.microsoft.com/office/drawing/2014/main" id="{29236FE6-562A-42F3-95B5-BCCD669B93C1}"/>
                </a:ext>
              </a:extLst>
            </p:cNvPr>
            <p:cNvSpPr txBox="1"/>
            <p:nvPr/>
          </p:nvSpPr>
          <p:spPr>
            <a:xfrm>
              <a:off x="1790949" y="999343"/>
              <a:ext cx="1552124"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Discrete</a:t>
              </a:r>
              <a:endParaRPr lang="en-SG" sz="2400" dirty="0">
                <a:solidFill>
                  <a:prstClr val="white"/>
                </a:solidFill>
                <a:latin typeface="Arial" panose="020B0604020202020204" pitchFamily="34" charset="0"/>
              </a:endParaRPr>
            </a:p>
          </p:txBody>
        </p:sp>
      </p:grpSp>
      <p:pic>
        <p:nvPicPr>
          <p:cNvPr id="13" name="Picture 12">
            <a:extLst>
              <a:ext uri="{FF2B5EF4-FFF2-40B4-BE49-F238E27FC236}">
                <a16:creationId xmlns:a16="http://schemas.microsoft.com/office/drawing/2014/main" id="{65EA37C7-85BC-4971-BE64-89E7CE9387DA}"/>
              </a:ext>
            </a:extLst>
          </p:cNvPr>
          <p:cNvPicPr>
            <a:picLocks noChangeAspect="1"/>
          </p:cNvPicPr>
          <p:nvPr/>
        </p:nvPicPr>
        <p:blipFill rotWithShape="1">
          <a:blip r:embed="rId3"/>
          <a:srcRect r="-963" b="16854"/>
          <a:stretch/>
        </p:blipFill>
        <p:spPr>
          <a:xfrm>
            <a:off x="5008616" y="4595923"/>
            <a:ext cx="584827" cy="439240"/>
          </a:xfrm>
          <a:prstGeom prst="rect">
            <a:avLst/>
          </a:prstGeom>
        </p:spPr>
      </p:pic>
      <p:sp>
        <p:nvSpPr>
          <p:cNvPr id="14" name="Oval 13">
            <a:extLst>
              <a:ext uri="{FF2B5EF4-FFF2-40B4-BE49-F238E27FC236}">
                <a16:creationId xmlns:a16="http://schemas.microsoft.com/office/drawing/2014/main" id="{592E0F52-2662-48BC-842B-D6C15280B931}"/>
              </a:ext>
            </a:extLst>
          </p:cNvPr>
          <p:cNvSpPr/>
          <p:nvPr/>
        </p:nvSpPr>
        <p:spPr bwMode="auto">
          <a:xfrm>
            <a:off x="5262659" y="5970617"/>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5" name="Oval 14">
            <a:extLst>
              <a:ext uri="{FF2B5EF4-FFF2-40B4-BE49-F238E27FC236}">
                <a16:creationId xmlns:a16="http://schemas.microsoft.com/office/drawing/2014/main" id="{3EA03330-71CA-4CD8-9D7B-E44EF7143DB5}"/>
              </a:ext>
            </a:extLst>
          </p:cNvPr>
          <p:cNvSpPr/>
          <p:nvPr/>
        </p:nvSpPr>
        <p:spPr bwMode="auto">
          <a:xfrm>
            <a:off x="5178257" y="613943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6" name="Oval 15">
            <a:extLst>
              <a:ext uri="{FF2B5EF4-FFF2-40B4-BE49-F238E27FC236}">
                <a16:creationId xmlns:a16="http://schemas.microsoft.com/office/drawing/2014/main" id="{FD5A61B7-277E-4411-8AFF-94740D09E032}"/>
              </a:ext>
            </a:extLst>
          </p:cNvPr>
          <p:cNvSpPr/>
          <p:nvPr/>
        </p:nvSpPr>
        <p:spPr bwMode="auto">
          <a:xfrm>
            <a:off x="5427045" y="614201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7" name="Oval 16">
            <a:extLst>
              <a:ext uri="{FF2B5EF4-FFF2-40B4-BE49-F238E27FC236}">
                <a16:creationId xmlns:a16="http://schemas.microsoft.com/office/drawing/2014/main" id="{13DF3603-198D-4ABD-8A68-5734A7D4B016}"/>
              </a:ext>
            </a:extLst>
          </p:cNvPr>
          <p:cNvSpPr/>
          <p:nvPr/>
        </p:nvSpPr>
        <p:spPr bwMode="auto">
          <a:xfrm>
            <a:off x="5439331" y="593164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8" name="Rectangle 17">
            <a:extLst>
              <a:ext uri="{FF2B5EF4-FFF2-40B4-BE49-F238E27FC236}">
                <a16:creationId xmlns:a16="http://schemas.microsoft.com/office/drawing/2014/main" id="{AE3CB6F2-DA6A-43DC-A444-44EBA61D0F73}"/>
              </a:ext>
            </a:extLst>
          </p:cNvPr>
          <p:cNvSpPr/>
          <p:nvPr/>
        </p:nvSpPr>
        <p:spPr bwMode="auto">
          <a:xfrm>
            <a:off x="9330979" y="6011465"/>
            <a:ext cx="647467" cy="255947"/>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cxnSp>
        <p:nvCxnSpPr>
          <p:cNvPr id="19" name="Straight Arrow Connector 18">
            <a:extLst>
              <a:ext uri="{FF2B5EF4-FFF2-40B4-BE49-F238E27FC236}">
                <a16:creationId xmlns:a16="http://schemas.microsoft.com/office/drawing/2014/main" id="{94ECE4B7-4E36-4E1B-8732-83AF3273D5A7}"/>
              </a:ext>
            </a:extLst>
          </p:cNvPr>
          <p:cNvCxnSpPr/>
          <p:nvPr/>
        </p:nvCxnSpPr>
        <p:spPr bwMode="auto">
          <a:xfrm>
            <a:off x="9330978" y="5970508"/>
            <a:ext cx="653415"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A9AABFBE-6DC1-40B7-9B2B-7512977384FA}"/>
              </a:ext>
            </a:extLst>
          </p:cNvPr>
          <p:cNvSpPr txBox="1"/>
          <p:nvPr/>
        </p:nvSpPr>
        <p:spPr>
          <a:xfrm>
            <a:off x="2102495" y="5132667"/>
            <a:ext cx="1152880" cy="338554"/>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Unordered</a:t>
            </a:r>
            <a:endParaRPr lang="en-SG" sz="1600" dirty="0">
              <a:solidFill>
                <a:prstClr val="black"/>
              </a:solidFill>
              <a:latin typeface="Arial" panose="020B0604020202020204" pitchFamily="34" charset="0"/>
            </a:endParaRPr>
          </a:p>
        </p:txBody>
      </p:sp>
      <p:sp>
        <p:nvSpPr>
          <p:cNvPr id="21" name="TextBox 20">
            <a:extLst>
              <a:ext uri="{FF2B5EF4-FFF2-40B4-BE49-F238E27FC236}">
                <a16:creationId xmlns:a16="http://schemas.microsoft.com/office/drawing/2014/main" id="{5DC55C64-1A3D-4D71-9294-13DC37453D80}"/>
              </a:ext>
            </a:extLst>
          </p:cNvPr>
          <p:cNvSpPr txBox="1"/>
          <p:nvPr/>
        </p:nvSpPr>
        <p:spPr>
          <a:xfrm>
            <a:off x="1670196" y="5587580"/>
            <a:ext cx="1585178" cy="338554"/>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Ordered Words</a:t>
            </a:r>
            <a:endParaRPr lang="en-SG" sz="1600" dirty="0">
              <a:solidFill>
                <a:prstClr val="black"/>
              </a:solidFill>
              <a:latin typeface="Arial" panose="020B0604020202020204" pitchFamily="34" charset="0"/>
            </a:endParaRPr>
          </a:p>
        </p:txBody>
      </p:sp>
      <p:sp>
        <p:nvSpPr>
          <p:cNvPr id="22" name="TextBox 21">
            <a:extLst>
              <a:ext uri="{FF2B5EF4-FFF2-40B4-BE49-F238E27FC236}">
                <a16:creationId xmlns:a16="http://schemas.microsoft.com/office/drawing/2014/main" id="{3C097E05-D395-4E81-93D0-69FCF3107E5F}"/>
              </a:ext>
            </a:extLst>
          </p:cNvPr>
          <p:cNvSpPr txBox="1"/>
          <p:nvPr/>
        </p:nvSpPr>
        <p:spPr>
          <a:xfrm>
            <a:off x="1848199" y="6039082"/>
            <a:ext cx="1393202" cy="338554"/>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No True Zero</a:t>
            </a:r>
            <a:endParaRPr lang="en-SG" sz="1600" dirty="0">
              <a:solidFill>
                <a:prstClr val="black"/>
              </a:solidFill>
              <a:latin typeface="Arial" panose="020B0604020202020204" pitchFamily="34" charset="0"/>
            </a:endParaRPr>
          </a:p>
        </p:txBody>
      </p:sp>
      <p:pic>
        <p:nvPicPr>
          <p:cNvPr id="23" name="Picture 22">
            <a:extLst>
              <a:ext uri="{FF2B5EF4-FFF2-40B4-BE49-F238E27FC236}">
                <a16:creationId xmlns:a16="http://schemas.microsoft.com/office/drawing/2014/main" id="{7E68D8B4-C6D0-4FED-92B4-6C5543F05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494315" y="1276416"/>
            <a:ext cx="1080000" cy="1080000"/>
          </a:xfrm>
          <a:prstGeom prst="rect">
            <a:avLst/>
          </a:prstGeom>
        </p:spPr>
      </p:pic>
      <p:pic>
        <p:nvPicPr>
          <p:cNvPr id="24" name="Picture 23">
            <a:extLst>
              <a:ext uri="{FF2B5EF4-FFF2-40B4-BE49-F238E27FC236}">
                <a16:creationId xmlns:a16="http://schemas.microsoft.com/office/drawing/2014/main" id="{D6D53716-214A-4E30-ABC6-E9BF39AD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6429567" y="1322835"/>
            <a:ext cx="1080000" cy="1080000"/>
          </a:xfrm>
          <a:prstGeom prst="rect">
            <a:avLst/>
          </a:prstGeom>
        </p:spPr>
      </p:pic>
      <p:sp>
        <p:nvSpPr>
          <p:cNvPr id="25" name="TextBox 24">
            <a:extLst>
              <a:ext uri="{FF2B5EF4-FFF2-40B4-BE49-F238E27FC236}">
                <a16:creationId xmlns:a16="http://schemas.microsoft.com/office/drawing/2014/main" id="{561235B7-F8C5-40C5-AFDB-084B04365C50}"/>
              </a:ext>
            </a:extLst>
          </p:cNvPr>
          <p:cNvSpPr txBox="1"/>
          <p:nvPr/>
        </p:nvSpPr>
        <p:spPr>
          <a:xfrm>
            <a:off x="3855039" y="1003256"/>
            <a:ext cx="3342395" cy="523220"/>
          </a:xfrm>
          <a:prstGeom prst="rect">
            <a:avLst/>
          </a:prstGeom>
          <a:noFill/>
        </p:spPr>
        <p:txBody>
          <a:bodyPr wrap="square" rtlCol="0">
            <a:spAutoFit/>
          </a:bodyPr>
          <a:lstStyle/>
          <a:p>
            <a:pPr algn="ctr" eaLnBrk="0" fontAlgn="base" hangingPunct="0">
              <a:spcBef>
                <a:spcPct val="0"/>
              </a:spcBef>
              <a:spcAft>
                <a:spcPct val="0"/>
              </a:spcAft>
            </a:pPr>
            <a:r>
              <a:rPr lang="en-US" sz="2800" dirty="0">
                <a:solidFill>
                  <a:prstClr val="black"/>
                </a:solidFill>
                <a:latin typeface="Arial" panose="020B0604020202020204" pitchFamily="34" charset="0"/>
              </a:rPr>
              <a:t>Types of Data</a:t>
            </a:r>
            <a:endParaRPr lang="en-SG" sz="2800" dirty="0">
              <a:solidFill>
                <a:prstClr val="black"/>
              </a:solidFill>
              <a:latin typeface="Arial" panose="020B0604020202020204" pitchFamily="34" charset="0"/>
            </a:endParaRPr>
          </a:p>
        </p:txBody>
      </p:sp>
      <p:pic>
        <p:nvPicPr>
          <p:cNvPr id="26" name="Picture 25">
            <a:extLst>
              <a:ext uri="{FF2B5EF4-FFF2-40B4-BE49-F238E27FC236}">
                <a16:creationId xmlns:a16="http://schemas.microsoft.com/office/drawing/2014/main" id="{D0D2E881-B5E2-41F3-9FB9-B789A2D83B2B}"/>
              </a:ext>
            </a:extLst>
          </p:cNvPr>
          <p:cNvPicPr>
            <a:picLocks noChangeAspect="1"/>
          </p:cNvPicPr>
          <p:nvPr/>
        </p:nvPicPr>
        <p:blipFill rotWithShape="1">
          <a:blip r:embed="rId2"/>
          <a:srcRect l="26003" t="5103" r="28543" b="69348"/>
          <a:stretch/>
        </p:blipFill>
        <p:spPr>
          <a:xfrm>
            <a:off x="2853749" y="2306839"/>
            <a:ext cx="1848033" cy="662683"/>
          </a:xfrm>
          <a:prstGeom prst="rect">
            <a:avLst/>
          </a:prstGeom>
        </p:spPr>
      </p:pic>
      <p:sp>
        <p:nvSpPr>
          <p:cNvPr id="27" name="TextBox 26">
            <a:extLst>
              <a:ext uri="{FF2B5EF4-FFF2-40B4-BE49-F238E27FC236}">
                <a16:creationId xmlns:a16="http://schemas.microsoft.com/office/drawing/2014/main" id="{C2DDD2AB-5400-43B8-B1E6-4A8373C52C69}"/>
              </a:ext>
            </a:extLst>
          </p:cNvPr>
          <p:cNvSpPr txBox="1"/>
          <p:nvPr/>
        </p:nvSpPr>
        <p:spPr>
          <a:xfrm>
            <a:off x="2941552" y="2407347"/>
            <a:ext cx="1760229"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Qualitative</a:t>
            </a:r>
            <a:endParaRPr lang="en-SG" sz="2400" dirty="0">
              <a:solidFill>
                <a:prstClr val="white"/>
              </a:solidFill>
              <a:latin typeface="Arial" panose="020B0604020202020204" pitchFamily="34" charset="0"/>
            </a:endParaRPr>
          </a:p>
        </p:txBody>
      </p:sp>
      <p:pic>
        <p:nvPicPr>
          <p:cNvPr id="28" name="Picture 27">
            <a:extLst>
              <a:ext uri="{FF2B5EF4-FFF2-40B4-BE49-F238E27FC236}">
                <a16:creationId xmlns:a16="http://schemas.microsoft.com/office/drawing/2014/main" id="{AB491DED-D493-42A9-B07D-4545CF5A231A}"/>
              </a:ext>
            </a:extLst>
          </p:cNvPr>
          <p:cNvPicPr>
            <a:picLocks noChangeAspect="1"/>
          </p:cNvPicPr>
          <p:nvPr/>
        </p:nvPicPr>
        <p:blipFill rotWithShape="1">
          <a:blip r:embed="rId2"/>
          <a:srcRect l="26003" t="5103" r="28543" b="69348"/>
          <a:stretch/>
        </p:blipFill>
        <p:spPr>
          <a:xfrm>
            <a:off x="5544945" y="2304885"/>
            <a:ext cx="3945169" cy="662683"/>
          </a:xfrm>
          <a:prstGeom prst="rect">
            <a:avLst/>
          </a:prstGeom>
        </p:spPr>
      </p:pic>
      <p:sp>
        <p:nvSpPr>
          <p:cNvPr id="29" name="TextBox 28">
            <a:extLst>
              <a:ext uri="{FF2B5EF4-FFF2-40B4-BE49-F238E27FC236}">
                <a16:creationId xmlns:a16="http://schemas.microsoft.com/office/drawing/2014/main" id="{3D3F5CF0-CF76-4805-AE46-4453A0525847}"/>
              </a:ext>
            </a:extLst>
          </p:cNvPr>
          <p:cNvSpPr txBox="1"/>
          <p:nvPr/>
        </p:nvSpPr>
        <p:spPr>
          <a:xfrm>
            <a:off x="5732386" y="2405393"/>
            <a:ext cx="3757727" cy="461665"/>
          </a:xfrm>
          <a:prstGeom prst="rect">
            <a:avLst/>
          </a:prstGeom>
          <a:noFill/>
        </p:spPr>
        <p:txBody>
          <a:bodyPr wrap="square" rtlCol="0">
            <a:spAutoFit/>
          </a:bodyPr>
          <a:lstStyle/>
          <a:p>
            <a:pPr algn="ctr" eaLnBrk="0" fontAlgn="base" hangingPunct="0">
              <a:spcBef>
                <a:spcPct val="0"/>
              </a:spcBef>
              <a:spcAft>
                <a:spcPct val="0"/>
              </a:spcAft>
            </a:pPr>
            <a:r>
              <a:rPr lang="en-US" sz="2400" dirty="0">
                <a:solidFill>
                  <a:prstClr val="white"/>
                </a:solidFill>
                <a:latin typeface="Arial" panose="020B0604020202020204" pitchFamily="34" charset="0"/>
              </a:rPr>
              <a:t>Quantitative</a:t>
            </a:r>
            <a:endParaRPr lang="en-SG" sz="2400" dirty="0">
              <a:solidFill>
                <a:prstClr val="white"/>
              </a:solidFill>
              <a:latin typeface="Arial" panose="020B0604020202020204" pitchFamily="34" charset="0"/>
            </a:endParaRPr>
          </a:p>
        </p:txBody>
      </p:sp>
      <p:pic>
        <p:nvPicPr>
          <p:cNvPr id="30" name="Picture 29">
            <a:extLst>
              <a:ext uri="{FF2B5EF4-FFF2-40B4-BE49-F238E27FC236}">
                <a16:creationId xmlns:a16="http://schemas.microsoft.com/office/drawing/2014/main" id="{0AE3294F-70F1-4661-8E13-6D7690D545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7886280" y="3054819"/>
            <a:ext cx="720000" cy="720000"/>
          </a:xfrm>
          <a:prstGeom prst="rect">
            <a:avLst/>
          </a:prstGeom>
        </p:spPr>
      </p:pic>
      <p:pic>
        <p:nvPicPr>
          <p:cNvPr id="31" name="Picture 30">
            <a:extLst>
              <a:ext uri="{FF2B5EF4-FFF2-40B4-BE49-F238E27FC236}">
                <a16:creationId xmlns:a16="http://schemas.microsoft.com/office/drawing/2014/main" id="{FDBEAFCE-C1B2-4E0A-942A-D511191334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8895971" y="3067899"/>
            <a:ext cx="720000" cy="720000"/>
          </a:xfrm>
          <a:prstGeom prst="rect">
            <a:avLst/>
          </a:prstGeom>
        </p:spPr>
      </p:pic>
      <p:pic>
        <p:nvPicPr>
          <p:cNvPr id="32" name="Picture 31">
            <a:extLst>
              <a:ext uri="{FF2B5EF4-FFF2-40B4-BE49-F238E27FC236}">
                <a16:creationId xmlns:a16="http://schemas.microsoft.com/office/drawing/2014/main" id="{2BB8F9CF-4465-4B2C-997F-FA0E32180DA8}"/>
              </a:ext>
            </a:extLst>
          </p:cNvPr>
          <p:cNvPicPr>
            <a:picLocks noChangeAspect="1"/>
          </p:cNvPicPr>
          <p:nvPr/>
        </p:nvPicPr>
        <p:blipFill rotWithShape="1">
          <a:blip r:embed="rId2"/>
          <a:srcRect l="26003" t="5103" r="28543" b="69348"/>
          <a:stretch/>
        </p:blipFill>
        <p:spPr>
          <a:xfrm>
            <a:off x="8943056" y="3837185"/>
            <a:ext cx="986341" cy="662683"/>
          </a:xfrm>
          <a:prstGeom prst="rect">
            <a:avLst/>
          </a:prstGeom>
        </p:spPr>
      </p:pic>
      <p:sp>
        <p:nvSpPr>
          <p:cNvPr id="33" name="TextBox 32">
            <a:extLst>
              <a:ext uri="{FF2B5EF4-FFF2-40B4-BE49-F238E27FC236}">
                <a16:creationId xmlns:a16="http://schemas.microsoft.com/office/drawing/2014/main" id="{89106CF4-CB38-4D77-8A57-C45D78F3C6DF}"/>
              </a:ext>
            </a:extLst>
          </p:cNvPr>
          <p:cNvSpPr txBox="1"/>
          <p:nvPr/>
        </p:nvSpPr>
        <p:spPr>
          <a:xfrm>
            <a:off x="8989919" y="3937693"/>
            <a:ext cx="1015061"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Ratio</a:t>
            </a:r>
            <a:endParaRPr lang="en-SG" sz="2400" dirty="0">
              <a:solidFill>
                <a:prstClr val="white"/>
              </a:solidFill>
              <a:latin typeface="Arial" panose="020B0604020202020204" pitchFamily="34" charset="0"/>
            </a:endParaRPr>
          </a:p>
        </p:txBody>
      </p:sp>
      <p:pic>
        <p:nvPicPr>
          <p:cNvPr id="34" name="Picture 33">
            <a:extLst>
              <a:ext uri="{FF2B5EF4-FFF2-40B4-BE49-F238E27FC236}">
                <a16:creationId xmlns:a16="http://schemas.microsoft.com/office/drawing/2014/main" id="{7A98512E-6C81-43CB-850D-6511B7589CC1}"/>
              </a:ext>
            </a:extLst>
          </p:cNvPr>
          <p:cNvPicPr>
            <a:picLocks noChangeAspect="1"/>
          </p:cNvPicPr>
          <p:nvPr/>
        </p:nvPicPr>
        <p:blipFill rotWithShape="1">
          <a:blip r:embed="rId2"/>
          <a:srcRect l="26003" t="5103" r="28543" b="69348"/>
          <a:stretch/>
        </p:blipFill>
        <p:spPr>
          <a:xfrm>
            <a:off x="7538729" y="3846187"/>
            <a:ext cx="1328744" cy="662683"/>
          </a:xfrm>
          <a:prstGeom prst="rect">
            <a:avLst/>
          </a:prstGeom>
        </p:spPr>
      </p:pic>
      <p:sp>
        <p:nvSpPr>
          <p:cNvPr id="35" name="TextBox 34">
            <a:extLst>
              <a:ext uri="{FF2B5EF4-FFF2-40B4-BE49-F238E27FC236}">
                <a16:creationId xmlns:a16="http://schemas.microsoft.com/office/drawing/2014/main" id="{90F29FA5-7042-4572-89D6-D3EFDD734217}"/>
              </a:ext>
            </a:extLst>
          </p:cNvPr>
          <p:cNvSpPr txBox="1"/>
          <p:nvPr/>
        </p:nvSpPr>
        <p:spPr>
          <a:xfrm>
            <a:off x="7601860" y="3946695"/>
            <a:ext cx="126561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Interval</a:t>
            </a:r>
            <a:endParaRPr lang="en-SG" sz="2400" dirty="0">
              <a:solidFill>
                <a:prstClr val="white"/>
              </a:solidFill>
              <a:latin typeface="Arial" panose="020B0604020202020204" pitchFamily="34" charset="0"/>
            </a:endParaRPr>
          </a:p>
        </p:txBody>
      </p:sp>
      <p:pic>
        <p:nvPicPr>
          <p:cNvPr id="36" name="Picture 35">
            <a:extLst>
              <a:ext uri="{FF2B5EF4-FFF2-40B4-BE49-F238E27FC236}">
                <a16:creationId xmlns:a16="http://schemas.microsoft.com/office/drawing/2014/main" id="{C7D0A0F5-6D6E-4590-94C4-DD19267A2D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107023" y="3036796"/>
            <a:ext cx="720000" cy="720000"/>
          </a:xfrm>
          <a:prstGeom prst="rect">
            <a:avLst/>
          </a:prstGeom>
        </p:spPr>
      </p:pic>
      <p:pic>
        <p:nvPicPr>
          <p:cNvPr id="37" name="Picture 36">
            <a:extLst>
              <a:ext uri="{FF2B5EF4-FFF2-40B4-BE49-F238E27FC236}">
                <a16:creationId xmlns:a16="http://schemas.microsoft.com/office/drawing/2014/main" id="{784B931F-BBB8-4850-AFC9-5D03C1F424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183584" y="3077524"/>
            <a:ext cx="720000" cy="720000"/>
          </a:xfrm>
          <a:prstGeom prst="rect">
            <a:avLst/>
          </a:prstGeom>
        </p:spPr>
      </p:pic>
      <p:pic>
        <p:nvPicPr>
          <p:cNvPr id="38" name="Picture 37">
            <a:extLst>
              <a:ext uri="{FF2B5EF4-FFF2-40B4-BE49-F238E27FC236}">
                <a16:creationId xmlns:a16="http://schemas.microsoft.com/office/drawing/2014/main" id="{196F660F-DC79-431E-B157-FD2B68E12508}"/>
              </a:ext>
            </a:extLst>
          </p:cNvPr>
          <p:cNvPicPr>
            <a:picLocks noChangeAspect="1"/>
          </p:cNvPicPr>
          <p:nvPr/>
        </p:nvPicPr>
        <p:blipFill rotWithShape="1">
          <a:blip r:embed="rId2"/>
          <a:srcRect l="26003" t="5103" r="28543" b="69348"/>
          <a:stretch/>
        </p:blipFill>
        <p:spPr>
          <a:xfrm>
            <a:off x="6130422" y="3837070"/>
            <a:ext cx="1301183" cy="679359"/>
          </a:xfrm>
          <a:prstGeom prst="rect">
            <a:avLst/>
          </a:prstGeom>
        </p:spPr>
      </p:pic>
      <p:sp>
        <p:nvSpPr>
          <p:cNvPr id="39" name="TextBox 38">
            <a:extLst>
              <a:ext uri="{FF2B5EF4-FFF2-40B4-BE49-F238E27FC236}">
                <a16:creationId xmlns:a16="http://schemas.microsoft.com/office/drawing/2014/main" id="{C7BC1046-6706-4E4B-A3EA-DB8500ABF78F}"/>
              </a:ext>
            </a:extLst>
          </p:cNvPr>
          <p:cNvSpPr txBox="1"/>
          <p:nvPr/>
        </p:nvSpPr>
        <p:spPr>
          <a:xfrm>
            <a:off x="6192242" y="3940107"/>
            <a:ext cx="130249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Ordinal</a:t>
            </a:r>
            <a:endParaRPr lang="en-SG" sz="2400" dirty="0">
              <a:solidFill>
                <a:prstClr val="white"/>
              </a:solidFill>
              <a:latin typeface="Arial" panose="020B0604020202020204" pitchFamily="34" charset="0"/>
            </a:endParaRPr>
          </a:p>
        </p:txBody>
      </p:sp>
      <p:pic>
        <p:nvPicPr>
          <p:cNvPr id="40" name="Picture 39">
            <a:extLst>
              <a:ext uri="{FF2B5EF4-FFF2-40B4-BE49-F238E27FC236}">
                <a16:creationId xmlns:a16="http://schemas.microsoft.com/office/drawing/2014/main" id="{F1A7D155-F870-4307-BD49-9BA796941D95}"/>
              </a:ext>
            </a:extLst>
          </p:cNvPr>
          <p:cNvPicPr>
            <a:picLocks noChangeAspect="1"/>
          </p:cNvPicPr>
          <p:nvPr/>
        </p:nvPicPr>
        <p:blipFill rotWithShape="1">
          <a:blip r:embed="rId2"/>
          <a:srcRect l="26003" t="5103" r="28543" b="69348"/>
          <a:stretch/>
        </p:blipFill>
        <p:spPr>
          <a:xfrm>
            <a:off x="4601102" y="3830057"/>
            <a:ext cx="1441365" cy="662683"/>
          </a:xfrm>
          <a:prstGeom prst="rect">
            <a:avLst/>
          </a:prstGeom>
        </p:spPr>
      </p:pic>
      <p:sp>
        <p:nvSpPr>
          <p:cNvPr id="41" name="TextBox 40">
            <a:extLst>
              <a:ext uri="{FF2B5EF4-FFF2-40B4-BE49-F238E27FC236}">
                <a16:creationId xmlns:a16="http://schemas.microsoft.com/office/drawing/2014/main" id="{C478A34D-65F5-4B19-981C-87025781252B}"/>
              </a:ext>
            </a:extLst>
          </p:cNvPr>
          <p:cNvSpPr txBox="1"/>
          <p:nvPr/>
        </p:nvSpPr>
        <p:spPr>
          <a:xfrm>
            <a:off x="4669584" y="3930566"/>
            <a:ext cx="137288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Nominal</a:t>
            </a:r>
            <a:endParaRPr lang="en-SG" sz="2400" dirty="0">
              <a:solidFill>
                <a:prstClr val="white"/>
              </a:solidFill>
              <a:latin typeface="Arial" panose="020B0604020202020204" pitchFamily="34" charset="0"/>
            </a:endParaRPr>
          </a:p>
        </p:txBody>
      </p:sp>
      <p:pic>
        <p:nvPicPr>
          <p:cNvPr id="42" name="Picture 41">
            <a:extLst>
              <a:ext uri="{FF2B5EF4-FFF2-40B4-BE49-F238E27FC236}">
                <a16:creationId xmlns:a16="http://schemas.microsoft.com/office/drawing/2014/main" id="{9C42D7A0-F943-4A29-A78F-8413B2755BDD}"/>
              </a:ext>
            </a:extLst>
          </p:cNvPr>
          <p:cNvPicPr>
            <a:picLocks noChangeAspect="1"/>
          </p:cNvPicPr>
          <p:nvPr/>
        </p:nvPicPr>
        <p:blipFill rotWithShape="1">
          <a:blip r:embed="rId5"/>
          <a:srcRect r="59453" b="50728"/>
          <a:stretch/>
        </p:blipFill>
        <p:spPr>
          <a:xfrm>
            <a:off x="3042036" y="3444126"/>
            <a:ext cx="1256717" cy="916287"/>
          </a:xfrm>
          <a:prstGeom prst="rect">
            <a:avLst/>
          </a:prstGeom>
        </p:spPr>
      </p:pic>
      <p:sp>
        <p:nvSpPr>
          <p:cNvPr id="43" name="Rectangle 42">
            <a:extLst>
              <a:ext uri="{FF2B5EF4-FFF2-40B4-BE49-F238E27FC236}">
                <a16:creationId xmlns:a16="http://schemas.microsoft.com/office/drawing/2014/main" id="{DC77C5D1-8892-4064-8734-5018CC5D9658}"/>
              </a:ext>
            </a:extLst>
          </p:cNvPr>
          <p:cNvSpPr/>
          <p:nvPr/>
        </p:nvSpPr>
        <p:spPr bwMode="auto">
          <a:xfrm>
            <a:off x="4601101" y="3844717"/>
            <a:ext cx="1449688" cy="64603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4" name="Picture 43">
            <a:extLst>
              <a:ext uri="{FF2B5EF4-FFF2-40B4-BE49-F238E27FC236}">
                <a16:creationId xmlns:a16="http://schemas.microsoft.com/office/drawing/2014/main" id="{C51AD8E5-EC8F-4753-9A70-6D530A58B6E2}"/>
              </a:ext>
            </a:extLst>
          </p:cNvPr>
          <p:cNvPicPr>
            <a:picLocks noChangeAspect="1"/>
          </p:cNvPicPr>
          <p:nvPr/>
        </p:nvPicPr>
        <p:blipFill>
          <a:blip r:embed="rId6"/>
          <a:stretch>
            <a:fillRect/>
          </a:stretch>
        </p:blipFill>
        <p:spPr>
          <a:xfrm>
            <a:off x="5959664" y="4540711"/>
            <a:ext cx="1669657" cy="623279"/>
          </a:xfrm>
          <a:prstGeom prst="rect">
            <a:avLst/>
          </a:prstGeom>
        </p:spPr>
      </p:pic>
      <p:sp>
        <p:nvSpPr>
          <p:cNvPr id="45" name="Rectangle 44">
            <a:extLst>
              <a:ext uri="{FF2B5EF4-FFF2-40B4-BE49-F238E27FC236}">
                <a16:creationId xmlns:a16="http://schemas.microsoft.com/office/drawing/2014/main" id="{9B4BF503-B32A-4876-AE25-1C94CD063780}"/>
              </a:ext>
            </a:extLst>
          </p:cNvPr>
          <p:cNvSpPr/>
          <p:nvPr/>
        </p:nvSpPr>
        <p:spPr bwMode="auto">
          <a:xfrm>
            <a:off x="6129111" y="3842728"/>
            <a:ext cx="1312876" cy="646035"/>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6" name="Picture 45">
            <a:extLst>
              <a:ext uri="{FF2B5EF4-FFF2-40B4-BE49-F238E27FC236}">
                <a16:creationId xmlns:a16="http://schemas.microsoft.com/office/drawing/2014/main" id="{D3BBDEF9-1CE6-410D-AFFA-C4D35A9FFF6D}"/>
              </a:ext>
            </a:extLst>
          </p:cNvPr>
          <p:cNvPicPr>
            <a:picLocks noChangeAspect="1"/>
          </p:cNvPicPr>
          <p:nvPr/>
        </p:nvPicPr>
        <p:blipFill>
          <a:blip r:embed="rId7"/>
          <a:stretch>
            <a:fillRect/>
          </a:stretch>
        </p:blipFill>
        <p:spPr>
          <a:xfrm>
            <a:off x="7692893" y="4599254"/>
            <a:ext cx="573199" cy="573199"/>
          </a:xfrm>
          <a:prstGeom prst="rect">
            <a:avLst/>
          </a:prstGeom>
        </p:spPr>
      </p:pic>
      <p:pic>
        <p:nvPicPr>
          <p:cNvPr id="47" name="Picture 46">
            <a:extLst>
              <a:ext uri="{FF2B5EF4-FFF2-40B4-BE49-F238E27FC236}">
                <a16:creationId xmlns:a16="http://schemas.microsoft.com/office/drawing/2014/main" id="{28EC27F8-6F77-4096-9357-133B9535B37C}"/>
              </a:ext>
            </a:extLst>
          </p:cNvPr>
          <p:cNvPicPr>
            <a:picLocks noChangeAspect="1"/>
          </p:cNvPicPr>
          <p:nvPr/>
        </p:nvPicPr>
        <p:blipFill>
          <a:blip r:embed="rId8"/>
          <a:stretch>
            <a:fillRect/>
          </a:stretch>
        </p:blipFill>
        <p:spPr>
          <a:xfrm>
            <a:off x="8279175" y="4591318"/>
            <a:ext cx="581135" cy="581135"/>
          </a:xfrm>
          <a:prstGeom prst="rect">
            <a:avLst/>
          </a:prstGeom>
        </p:spPr>
      </p:pic>
      <p:pic>
        <p:nvPicPr>
          <p:cNvPr id="48" name="Picture 47">
            <a:extLst>
              <a:ext uri="{FF2B5EF4-FFF2-40B4-BE49-F238E27FC236}">
                <a16:creationId xmlns:a16="http://schemas.microsoft.com/office/drawing/2014/main" id="{57E58CB1-51EA-433A-95F1-1040F59B4E1F}"/>
              </a:ext>
            </a:extLst>
          </p:cNvPr>
          <p:cNvPicPr>
            <a:picLocks noChangeAspect="1"/>
          </p:cNvPicPr>
          <p:nvPr/>
        </p:nvPicPr>
        <p:blipFill>
          <a:blip r:embed="rId9"/>
          <a:stretch>
            <a:fillRect/>
          </a:stretch>
        </p:blipFill>
        <p:spPr>
          <a:xfrm>
            <a:off x="9065834" y="4599255"/>
            <a:ext cx="682932" cy="588877"/>
          </a:xfrm>
          <a:prstGeom prst="rect">
            <a:avLst/>
          </a:prstGeom>
        </p:spPr>
      </p:pic>
      <p:sp>
        <p:nvSpPr>
          <p:cNvPr id="49" name="Rectangle 48">
            <a:extLst>
              <a:ext uri="{FF2B5EF4-FFF2-40B4-BE49-F238E27FC236}">
                <a16:creationId xmlns:a16="http://schemas.microsoft.com/office/drawing/2014/main" id="{95494494-F4BB-4C5E-97E5-A545C01B3C93}"/>
              </a:ext>
            </a:extLst>
          </p:cNvPr>
          <p:cNvSpPr/>
          <p:nvPr/>
        </p:nvSpPr>
        <p:spPr bwMode="auto">
          <a:xfrm>
            <a:off x="7554598" y="3824411"/>
            <a:ext cx="1312876" cy="646035"/>
          </a:xfrm>
          <a:prstGeom prst="rect">
            <a:avLst/>
          </a:pr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0" name="Multiply 133">
            <a:extLst>
              <a:ext uri="{FF2B5EF4-FFF2-40B4-BE49-F238E27FC236}">
                <a16:creationId xmlns:a16="http://schemas.microsoft.com/office/drawing/2014/main" id="{73075EA5-D8D3-43B4-BECE-678119B852C4}"/>
              </a:ext>
            </a:extLst>
          </p:cNvPr>
          <p:cNvSpPr/>
          <p:nvPr/>
        </p:nvSpPr>
        <p:spPr bwMode="auto">
          <a:xfrm>
            <a:off x="2858103" y="2999524"/>
            <a:ext cx="397272" cy="397272"/>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1" name="TextBox 50">
            <a:extLst>
              <a:ext uri="{FF2B5EF4-FFF2-40B4-BE49-F238E27FC236}">
                <a16:creationId xmlns:a16="http://schemas.microsoft.com/office/drawing/2014/main" id="{DCC9DD0F-37D7-463E-8116-B0D3108D4994}"/>
              </a:ext>
            </a:extLst>
          </p:cNvPr>
          <p:cNvSpPr txBox="1"/>
          <p:nvPr/>
        </p:nvSpPr>
        <p:spPr>
          <a:xfrm>
            <a:off x="3133530" y="2991899"/>
            <a:ext cx="173208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Arithmetic</a:t>
            </a:r>
            <a:endParaRPr lang="en-SG" sz="2400" dirty="0">
              <a:solidFill>
                <a:prstClr val="black"/>
              </a:solidFill>
              <a:latin typeface="Arial" panose="020B0604020202020204" pitchFamily="34" charset="0"/>
            </a:endParaRPr>
          </a:p>
        </p:txBody>
      </p:sp>
      <p:sp>
        <p:nvSpPr>
          <p:cNvPr id="52" name="Pentagon 135">
            <a:extLst>
              <a:ext uri="{FF2B5EF4-FFF2-40B4-BE49-F238E27FC236}">
                <a16:creationId xmlns:a16="http://schemas.microsoft.com/office/drawing/2014/main" id="{E37BAE3B-1334-4957-A242-A66A4D4FA86E}"/>
              </a:ext>
            </a:extLst>
          </p:cNvPr>
          <p:cNvSpPr/>
          <p:nvPr/>
        </p:nvSpPr>
        <p:spPr bwMode="auto">
          <a:xfrm rot="5400000">
            <a:off x="7007296" y="3411817"/>
            <a:ext cx="479241" cy="407512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r>
              <a:rPr lang="en-US" dirty="0">
                <a:solidFill>
                  <a:prstClr val="black"/>
                </a:solidFill>
                <a:latin typeface="Arial" panose="020B0604020202020204" pitchFamily="34" charset="0"/>
              </a:rPr>
              <a:t>Measuring the data</a:t>
            </a:r>
            <a:endParaRPr lang="en-SG" dirty="0">
              <a:solidFill>
                <a:prstClr val="black"/>
              </a:solidFill>
              <a:latin typeface="Arial" panose="020B0604020202020204" pitchFamily="34" charset="0"/>
            </a:endParaRPr>
          </a:p>
        </p:txBody>
      </p:sp>
      <p:sp>
        <p:nvSpPr>
          <p:cNvPr id="53" name="TextBox 52">
            <a:extLst>
              <a:ext uri="{FF2B5EF4-FFF2-40B4-BE49-F238E27FC236}">
                <a16:creationId xmlns:a16="http://schemas.microsoft.com/office/drawing/2014/main" id="{934CFF28-93EB-4A38-8C6F-E1B20ADD5573}"/>
              </a:ext>
            </a:extLst>
          </p:cNvPr>
          <p:cNvSpPr txBox="1"/>
          <p:nvPr/>
        </p:nvSpPr>
        <p:spPr>
          <a:xfrm>
            <a:off x="9560667" y="4480601"/>
            <a:ext cx="457176" cy="461665"/>
          </a:xfrm>
          <a:prstGeom prst="rect">
            <a:avLst/>
          </a:prstGeom>
          <a:noFill/>
        </p:spPr>
        <p:txBody>
          <a:bodyPr wrap="none" rtlCol="0">
            <a:spAutoFit/>
          </a:bodyPr>
          <a:lstStyle/>
          <a:p>
            <a:r>
              <a:rPr lang="en-US" sz="2400" baseline="30000" dirty="0"/>
              <a:t>○</a:t>
            </a:r>
            <a:r>
              <a:rPr lang="en-US" sz="2400" dirty="0"/>
              <a:t>K</a:t>
            </a:r>
            <a:endParaRPr lang="en-SG" sz="2400" dirty="0"/>
          </a:p>
        </p:txBody>
      </p:sp>
      <p:sp>
        <p:nvSpPr>
          <p:cNvPr id="54" name="TextBox 53">
            <a:extLst>
              <a:ext uri="{FF2B5EF4-FFF2-40B4-BE49-F238E27FC236}">
                <a16:creationId xmlns:a16="http://schemas.microsoft.com/office/drawing/2014/main" id="{E96A54EF-69D9-4690-92A4-104A2013E970}"/>
              </a:ext>
            </a:extLst>
          </p:cNvPr>
          <p:cNvSpPr txBox="1"/>
          <p:nvPr/>
        </p:nvSpPr>
        <p:spPr>
          <a:xfrm>
            <a:off x="218566" y="1882148"/>
            <a:ext cx="2174976" cy="24922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solidFill>
                  <a:srgbClr val="01385B"/>
                </a:solidFill>
              </a:rPr>
              <a:t>Tableau refers to interval or ratio data as “measures”. </a:t>
            </a:r>
          </a:p>
          <a:p>
            <a:pPr marL="0" indent="0" algn="ctr">
              <a:buNone/>
            </a:pPr>
            <a:endParaRPr lang="en-US" sz="1867" dirty="0">
              <a:solidFill>
                <a:srgbClr val="01385B"/>
              </a:solidFill>
            </a:endParaRPr>
          </a:p>
          <a:p>
            <a:pPr marL="0" indent="0" algn="ctr">
              <a:buNone/>
            </a:pPr>
            <a:r>
              <a:rPr lang="en-US" sz="1867" dirty="0">
                <a:solidFill>
                  <a:srgbClr val="01385B"/>
                </a:solidFill>
              </a:rPr>
              <a:t>All others are known as “dimensions”</a:t>
            </a:r>
            <a:endParaRPr lang="en-SG" sz="1867" dirty="0">
              <a:solidFill>
                <a:srgbClr val="01385B"/>
              </a:solidFill>
            </a:endParaRPr>
          </a:p>
        </p:txBody>
      </p:sp>
    </p:spTree>
    <p:extLst>
      <p:ext uri="{BB962C8B-B14F-4D97-AF65-F5344CB8AC3E}">
        <p14:creationId xmlns:p14="http://schemas.microsoft.com/office/powerpoint/2010/main" val="100847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507F-B892-494D-8CE8-0AAE09F5797F}"/>
              </a:ext>
            </a:extLst>
          </p:cNvPr>
          <p:cNvSpPr>
            <a:spLocks noGrp="1"/>
          </p:cNvSpPr>
          <p:nvPr>
            <p:ph type="title"/>
          </p:nvPr>
        </p:nvSpPr>
        <p:spPr/>
        <p:txBody>
          <a:bodyPr/>
          <a:lstStyle/>
          <a:p>
            <a:r>
              <a:rPr lang="en-US" dirty="0"/>
              <a:t>How Tableau Views Types of Data</a:t>
            </a:r>
            <a:endParaRPr lang="en-SG" dirty="0"/>
          </a:p>
        </p:txBody>
      </p:sp>
      <p:sp>
        <p:nvSpPr>
          <p:cNvPr id="3" name="Content Placeholder 2">
            <a:extLst>
              <a:ext uri="{FF2B5EF4-FFF2-40B4-BE49-F238E27FC236}">
                <a16:creationId xmlns:a16="http://schemas.microsoft.com/office/drawing/2014/main" id="{169E23D7-1EE3-43B2-8B70-549AA3579722}"/>
              </a:ext>
            </a:extLst>
          </p:cNvPr>
          <p:cNvSpPr>
            <a:spLocks noGrp="1"/>
          </p:cNvSpPr>
          <p:nvPr>
            <p:ph idx="1"/>
          </p:nvPr>
        </p:nvSpPr>
        <p:spPr>
          <a:xfrm>
            <a:off x="645018" y="1698424"/>
            <a:ext cx="5330780" cy="4542015"/>
          </a:xfrm>
        </p:spPr>
        <p:txBody>
          <a:bodyPr vert="horz" lIns="0" tIns="0" rIns="0" bIns="0" rtlCol="0">
            <a:normAutofit fontScale="92500"/>
          </a:bodyPr>
          <a:lstStyle/>
          <a:p>
            <a:pPr marL="228600" indent="-216000">
              <a:lnSpc>
                <a:spcPts val="2600"/>
              </a:lnSpc>
              <a:buChar char="•"/>
            </a:pPr>
            <a:r>
              <a:rPr lang="en-US" sz="1600" dirty="0">
                <a:solidFill>
                  <a:srgbClr val="333333"/>
                </a:solidFill>
                <a:latin typeface="Merriweather" panose="00000500000000000000" pitchFamily="2" charset="0"/>
              </a:rPr>
              <a:t>Dimensions contain qualitative values (such as names, dates, or geographical data). </a:t>
            </a:r>
          </a:p>
          <a:p>
            <a:pPr marL="685800" lvl="1" indent="-216000">
              <a:lnSpc>
                <a:spcPts val="2600"/>
              </a:lnSpc>
              <a:buChar char="•"/>
            </a:pPr>
            <a:r>
              <a:rPr lang="en-US" sz="1600" dirty="0"/>
              <a:t>Dimensions can categorize, segment, and reveal the details in your data. </a:t>
            </a:r>
          </a:p>
          <a:p>
            <a:pPr marL="685800" lvl="1" indent="-216000">
              <a:lnSpc>
                <a:spcPts val="2600"/>
              </a:lnSpc>
              <a:buChar char="•"/>
            </a:pPr>
            <a:r>
              <a:rPr lang="en-US" sz="1600" dirty="0"/>
              <a:t>Dimensions affect the level of detail in the view.</a:t>
            </a:r>
          </a:p>
          <a:p>
            <a:pPr marL="228600" indent="-216000">
              <a:lnSpc>
                <a:spcPts val="2600"/>
              </a:lnSpc>
              <a:buChar char="•"/>
            </a:pPr>
            <a:r>
              <a:rPr lang="en-US" sz="1600" dirty="0">
                <a:solidFill>
                  <a:srgbClr val="333333"/>
                </a:solidFill>
                <a:latin typeface="Merriweather" panose="00000500000000000000" pitchFamily="2" charset="0"/>
              </a:rPr>
              <a:t>Measures contain numeric, quantitative values that you can measure. </a:t>
            </a:r>
          </a:p>
          <a:p>
            <a:pPr marL="685800" lvl="1" indent="-216000">
              <a:lnSpc>
                <a:spcPts val="2600"/>
              </a:lnSpc>
              <a:buChar char="•"/>
            </a:pPr>
            <a:r>
              <a:rPr lang="en-US" sz="1600" dirty="0"/>
              <a:t>Measures can be aggregated. </a:t>
            </a:r>
          </a:p>
          <a:p>
            <a:pPr marL="685800" lvl="1" indent="-216000">
              <a:lnSpc>
                <a:spcPts val="2600"/>
              </a:lnSpc>
              <a:buChar char="•"/>
            </a:pPr>
            <a:r>
              <a:rPr lang="en-US" sz="1600" dirty="0"/>
              <a:t>When you drag a measure into the view, Tableau applies an aggregation to that measure (by default)</a:t>
            </a:r>
            <a:endParaRPr lang="en-SG" sz="1600" dirty="0">
              <a:solidFill>
                <a:srgbClr val="333333"/>
              </a:solidFill>
              <a:latin typeface="Merriweather" panose="00000500000000000000" pitchFamily="2" charset="0"/>
            </a:endParaRPr>
          </a:p>
        </p:txBody>
      </p:sp>
      <p:sp>
        <p:nvSpPr>
          <p:cNvPr id="4" name="Slide Number Placeholder 3">
            <a:extLst>
              <a:ext uri="{FF2B5EF4-FFF2-40B4-BE49-F238E27FC236}">
                <a16:creationId xmlns:a16="http://schemas.microsoft.com/office/drawing/2014/main" id="{E4832D41-F2BB-4D8F-8D1C-0C40F0CB80A7}"/>
              </a:ext>
            </a:extLst>
          </p:cNvPr>
          <p:cNvSpPr>
            <a:spLocks noGrp="1"/>
          </p:cNvSpPr>
          <p:nvPr>
            <p:ph type="sldNum" sz="quarter" idx="12"/>
          </p:nvPr>
        </p:nvSpPr>
        <p:spPr/>
        <p:txBody>
          <a:bodyPr/>
          <a:lstStyle/>
          <a:p>
            <a:fld id="{07A04D6F-4389-C645-AE2A-A6C68DECBBDE}" type="slidenum">
              <a:rPr lang="en-US" smtClean="0"/>
              <a:pPr/>
              <a:t>9</a:t>
            </a:fld>
            <a:endParaRPr lang="en-US"/>
          </a:p>
        </p:txBody>
      </p:sp>
      <p:sp>
        <p:nvSpPr>
          <p:cNvPr id="5" name="Content Placeholder 4">
            <a:extLst>
              <a:ext uri="{FF2B5EF4-FFF2-40B4-BE49-F238E27FC236}">
                <a16:creationId xmlns:a16="http://schemas.microsoft.com/office/drawing/2014/main" id="{C74ABA7A-6AC0-4834-BB16-4D9428F57AA5}"/>
              </a:ext>
            </a:extLst>
          </p:cNvPr>
          <p:cNvSpPr>
            <a:spLocks noGrp="1"/>
          </p:cNvSpPr>
          <p:nvPr>
            <p:ph idx="13"/>
          </p:nvPr>
        </p:nvSpPr>
        <p:spPr/>
        <p:txBody>
          <a:bodyPr>
            <a:normAutofit/>
          </a:bodyPr>
          <a:lstStyle/>
          <a:p>
            <a:r>
              <a:rPr lang="en-US" altLang="en-US" sz="1500" dirty="0">
                <a:solidFill>
                  <a:srgbClr val="333333"/>
                </a:solidFill>
                <a:latin typeface="Merriweather" panose="00000500000000000000" pitchFamily="2" charset="0"/>
              </a:rPr>
              <a:t>Green measures                                        and dimensions                                     are continuous. Continuous field values are treated as an infinite range. Generally, continuous fields add axes to the view.</a:t>
            </a:r>
          </a:p>
          <a:p>
            <a:r>
              <a:rPr lang="en-US" altLang="en-US" sz="1500" dirty="0">
                <a:solidFill>
                  <a:srgbClr val="333333"/>
                </a:solidFill>
                <a:latin typeface="Merriweather" panose="00000500000000000000" pitchFamily="2" charset="0"/>
              </a:rPr>
              <a:t>Blue measures                                        and dimensions                                    are discrete. Discrete values are treated as finite. Generally, discrete fields add headers to the view.</a:t>
            </a:r>
          </a:p>
          <a:p>
            <a:endParaRPr lang="en-SG" sz="1500" dirty="0"/>
          </a:p>
        </p:txBody>
      </p:sp>
      <p:sp>
        <p:nvSpPr>
          <p:cNvPr id="7" name="Rectangle 6">
            <a:extLst>
              <a:ext uri="{FF2B5EF4-FFF2-40B4-BE49-F238E27FC236}">
                <a16:creationId xmlns:a16="http://schemas.microsoft.com/office/drawing/2014/main" id="{7FD8C858-422C-45E6-ACBC-E1D4DD991E2F}"/>
              </a:ext>
            </a:extLst>
          </p:cNvPr>
          <p:cNvSpPr>
            <a:spLocks noChangeArrowheads="1"/>
          </p:cNvSpPr>
          <p:nvPr/>
        </p:nvSpPr>
        <p:spPr bwMode="auto">
          <a:xfrm>
            <a:off x="0" y="-415498"/>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333333"/>
                </a:solidFill>
                <a:effectLst/>
                <a:latin typeface="Merriweather" panose="00000500000000000000" pitchFamily="2"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5" name="Picture 7">
            <a:extLst>
              <a:ext uri="{FF2B5EF4-FFF2-40B4-BE49-F238E27FC236}">
                <a16:creationId xmlns:a16="http://schemas.microsoft.com/office/drawing/2014/main" id="{F06C8CEE-EEF1-4746-948D-2CE82DBB3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919" y="1757344"/>
            <a:ext cx="1409700" cy="2190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389A465-BB39-48D3-8527-75AF94D79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6620" y="2095301"/>
            <a:ext cx="1409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26F86CBE-7FAC-42E8-B44D-C8E347B45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907" y="3636437"/>
            <a:ext cx="1409700" cy="2190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AA5FEDA-C21C-4284-A9E1-9B12B65A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6620" y="3936910"/>
            <a:ext cx="1409700" cy="2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713731"/>
      </p:ext>
    </p:extLst>
  </p:cSld>
  <p:clrMapOvr>
    <a:masterClrMapping/>
  </p:clrMapOvr>
</p:sld>
</file>

<file path=ppt/theme/theme1.xml><?xml version="1.0" encoding="utf-8"?>
<a:theme xmlns:a="http://schemas.openxmlformats.org/drawingml/2006/main" name="Office Theme">
  <a:themeElements>
    <a:clrScheme name="Custom 1">
      <a:dk1>
        <a:srgbClr val="4F4F4F"/>
      </a:dk1>
      <a:lt1>
        <a:srgbClr val="F8F8F8"/>
      </a:lt1>
      <a:dk2>
        <a:srgbClr val="1C3355"/>
      </a:dk2>
      <a:lt2>
        <a:srgbClr val="BFBFBF"/>
      </a:lt2>
      <a:accent1>
        <a:srgbClr val="EC6841"/>
      </a:accent1>
      <a:accent2>
        <a:srgbClr val="00A0B0"/>
      </a:accent2>
      <a:accent3>
        <a:srgbClr val="EDC850"/>
      </a:accent3>
      <a:accent4>
        <a:srgbClr val="333333"/>
      </a:accent4>
      <a:accent5>
        <a:srgbClr val="F8F8F8"/>
      </a:accent5>
      <a:accent6>
        <a:srgbClr val="CD353F"/>
      </a:accent6>
      <a:hlink>
        <a:srgbClr val="FFFFFF"/>
      </a:hlink>
      <a:folHlink>
        <a:srgbClr val="1C335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TotalTime>
  <Words>2448</Words>
  <Application>Microsoft Office PowerPoint</Application>
  <PresentationFormat>Widescreen</PresentationFormat>
  <Paragraphs>535</Paragraphs>
  <Slides>52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Arial</vt:lpstr>
      <vt:lpstr>Calibri</vt:lpstr>
      <vt:lpstr>Calibri Light</vt:lpstr>
      <vt:lpstr>Merriweather</vt:lpstr>
      <vt:lpstr>Montserrat</vt:lpstr>
      <vt:lpstr>Montserrat Light</vt:lpstr>
      <vt:lpstr>Montserrat Medium</vt:lpstr>
      <vt:lpstr>Montserrat SemiBold</vt:lpstr>
      <vt:lpstr>Roboto</vt:lpstr>
      <vt:lpstr>Roboto Light</vt:lpstr>
      <vt:lpstr>Roboto Medium</vt:lpstr>
      <vt:lpstr>System Font Regular</vt:lpstr>
      <vt:lpstr>Wingdings</vt:lpstr>
      <vt:lpstr>Office Theme</vt:lpstr>
      <vt:lpstr>Introduction to Data Analytics and Visualisation</vt:lpstr>
      <vt:lpstr>Table of Contents</vt:lpstr>
      <vt:lpstr>Welcome: Learning Objectives &amp; Introductions</vt:lpstr>
      <vt:lpstr>About the Instructor</vt:lpstr>
      <vt:lpstr>Learning Objectives</vt:lpstr>
      <vt:lpstr>Part 1 – Understanding Data</vt:lpstr>
      <vt:lpstr>Understanding Data</vt:lpstr>
      <vt:lpstr>Understanding Types of Data</vt:lpstr>
      <vt:lpstr>How Tableau Views Types of Data</vt:lpstr>
      <vt:lpstr>Understanding Data</vt:lpstr>
      <vt:lpstr>Part 2 – An Introduction to Data Visualisation</vt:lpstr>
      <vt:lpstr>Data Visualisation</vt:lpstr>
      <vt:lpstr>Data Visualisation</vt:lpstr>
      <vt:lpstr>Data Visualisation</vt:lpstr>
      <vt:lpstr>5 mins</vt:lpstr>
      <vt:lpstr>Part 3 – Tableau as a Tool for Business Analytics &amp; Visualisation</vt:lpstr>
      <vt:lpstr>Tableau Interface</vt:lpstr>
      <vt:lpstr>Tableau File Extension</vt:lpstr>
      <vt:lpstr>Tableau Speak - Join, Union, Pivot, Relationships &amp; Functions</vt:lpstr>
      <vt:lpstr>Tableau Speak – Join Types</vt:lpstr>
      <vt:lpstr>Tableau Speak – Pivot Data &amp; Data Source Grouping</vt:lpstr>
      <vt:lpstr>Tableau Speak – Relationships &amp; Data Blending</vt:lpstr>
      <vt:lpstr>Tableau Speak – Building Blocks &amp; Syntax for Data Source Manipulation with Calculated Fields</vt:lpstr>
      <vt:lpstr>Tableau Speak – Table Join</vt:lpstr>
      <vt:lpstr>Tableau Speak – Cross-database Join</vt:lpstr>
      <vt:lpstr>Tableau Speak – Data Blending</vt:lpstr>
      <vt:lpstr>Tableau Speak – Pivot Data from Columns to Rows (or v.v.)</vt:lpstr>
      <vt:lpstr>Tableau Speak – Split</vt:lpstr>
      <vt:lpstr>Tableau Speak – Calculation: Aggregate VS Record-Level</vt:lpstr>
      <vt:lpstr>Tableau Speak –Aggregate Functions</vt:lpstr>
      <vt:lpstr>PowerPoint Presentation</vt:lpstr>
      <vt:lpstr>5 mins</vt:lpstr>
      <vt:lpstr>Part 4 – Basic Data Visualisation</vt:lpstr>
      <vt:lpstr>Visualisation of Categorical Data</vt:lpstr>
      <vt:lpstr>Visualisation of Categorical Data</vt:lpstr>
      <vt:lpstr>Visualisation of Categorical Data</vt:lpstr>
      <vt:lpstr>Visualisation of Categorical Data</vt:lpstr>
      <vt:lpstr>Visualisation of Categorical Data</vt:lpstr>
      <vt:lpstr>Visualisation of Categorical Data</vt:lpstr>
      <vt:lpstr>PowerPoint Presentation</vt:lpstr>
      <vt:lpstr>Visualisation of Time Series Data</vt:lpstr>
      <vt:lpstr>Visualisation of Time Series Data</vt:lpstr>
      <vt:lpstr>Visualisation of Time Series Data</vt:lpstr>
      <vt:lpstr>Visualisation of Time Series Data</vt:lpstr>
      <vt:lpstr>PowerPoint Presentation</vt:lpstr>
      <vt:lpstr>15 mins</vt:lpstr>
      <vt:lpstr>Part 5 – Advanced Data Visualisation</vt:lpstr>
      <vt:lpstr>PowerPoint Presentation</vt:lpstr>
      <vt:lpstr>10 mins</vt:lpstr>
      <vt:lpstr>Part 6 – Dashboard &amp; Storyboards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George</dc:creator>
  <cp:lastModifiedBy>Munish Kumar</cp:lastModifiedBy>
  <cp:revision>25</cp:revision>
  <dcterms:created xsi:type="dcterms:W3CDTF">2021-10-19T15:17:09Z</dcterms:created>
  <dcterms:modified xsi:type="dcterms:W3CDTF">2021-11-05T07:22:05Z</dcterms:modified>
</cp:coreProperties>
</file>